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718" r:id="rId2"/>
    <p:sldId id="767" r:id="rId3"/>
    <p:sldId id="768" r:id="rId4"/>
    <p:sldId id="770" r:id="rId5"/>
    <p:sldId id="771" r:id="rId6"/>
    <p:sldId id="776" r:id="rId7"/>
    <p:sldId id="772" r:id="rId8"/>
    <p:sldId id="774" r:id="rId9"/>
    <p:sldId id="763" r:id="rId10"/>
    <p:sldId id="773" r:id="rId11"/>
    <p:sldId id="777" r:id="rId12"/>
    <p:sldId id="778" r:id="rId13"/>
    <p:sldId id="779" r:id="rId14"/>
    <p:sldId id="775" r:id="rId15"/>
    <p:sldId id="747" r:id="rId16"/>
    <p:sldId id="748" r:id="rId17"/>
    <p:sldId id="749" r:id="rId18"/>
    <p:sldId id="755" r:id="rId19"/>
    <p:sldId id="750" r:id="rId20"/>
    <p:sldId id="751" r:id="rId21"/>
    <p:sldId id="753" r:id="rId22"/>
    <p:sldId id="754" r:id="rId23"/>
    <p:sldId id="752" r:id="rId24"/>
    <p:sldId id="756" r:id="rId25"/>
    <p:sldId id="262" r:id="rId26"/>
    <p:sldId id="275" r:id="rId27"/>
    <p:sldId id="276" r:id="rId28"/>
    <p:sldId id="762" r:id="rId29"/>
    <p:sldId id="724" r:id="rId30"/>
    <p:sldId id="758" r:id="rId31"/>
    <p:sldId id="263" r:id="rId32"/>
    <p:sldId id="743" r:id="rId33"/>
    <p:sldId id="264" r:id="rId34"/>
    <p:sldId id="265" r:id="rId35"/>
    <p:sldId id="760" r:id="rId36"/>
    <p:sldId id="735" r:id="rId37"/>
    <p:sldId id="266" r:id="rId38"/>
    <p:sldId id="72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40" autoAdjust="0"/>
    <p:restoredTop sz="93719" autoAdjust="0"/>
  </p:normalViewPr>
  <p:slideViewPr>
    <p:cSldViewPr snapToGrid="0">
      <p:cViewPr varScale="1">
        <p:scale>
          <a:sx n="103" d="100"/>
          <a:sy n="103" d="100"/>
        </p:scale>
        <p:origin x="114"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AF6AA8-DBEB-40BE-A4D5-D0D9B02AF1C2}" type="datetimeFigureOut">
              <a:rPr lang="en-GB" smtClean="0"/>
              <a:t>07/03/2025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E41F70-5FC3-4621-BC14-757F20BBE5DC}" type="slidenum">
              <a:rPr lang="en-GB" smtClean="0"/>
              <a:t>‹#›</a:t>
            </a:fld>
            <a:endParaRPr lang="en-GB"/>
          </a:p>
        </p:txBody>
      </p:sp>
    </p:spTree>
    <p:extLst>
      <p:ext uri="{BB962C8B-B14F-4D97-AF65-F5344CB8AC3E}">
        <p14:creationId xmlns:p14="http://schemas.microsoft.com/office/powerpoint/2010/main" val="3156138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b="1" i="0" u="sng" dirty="0">
                <a:solidFill>
                  <a:schemeClr val="bg1"/>
                </a:solidFill>
                <a:effectLst/>
                <a:highlight>
                  <a:srgbClr val="000000"/>
                </a:highlight>
                <a:latin typeface="Roboto" panose="02000000000000000000" pitchFamily="2" charset="0"/>
              </a:rPr>
              <a:t>https://admin.sli.do/event/xmo5FMebonkczKkBNccvWt/polls</a:t>
            </a:r>
          </a:p>
          <a:p>
            <a:r>
              <a:rPr lang="en-GB" dirty="0">
                <a:solidFill>
                  <a:schemeClr val="bg1"/>
                </a:solidFill>
                <a:highlight>
                  <a:srgbClr val="000000"/>
                </a:highlight>
              </a:rPr>
              <a:t>https://admin.sli.do/event/xmo5FMebonkczKkBNccvWt/polls</a:t>
            </a:r>
          </a:p>
          <a:p>
            <a:endParaRPr lang="en-GB" dirty="0"/>
          </a:p>
          <a:p>
            <a:endParaRPr lang="en-GB" dirty="0"/>
          </a:p>
          <a:p>
            <a:r>
              <a:rPr lang="en-GB" dirty="0"/>
              <a:t>https://app.sli.do/event/xmo5FMebonkczKkBNccvWt</a:t>
            </a:r>
          </a:p>
        </p:txBody>
      </p:sp>
      <p:sp>
        <p:nvSpPr>
          <p:cNvPr id="4" name="Slide Number Placeholder 3"/>
          <p:cNvSpPr>
            <a:spLocks noGrp="1"/>
          </p:cNvSpPr>
          <p:nvPr>
            <p:ph type="sldNum" sz="quarter" idx="5"/>
          </p:nvPr>
        </p:nvSpPr>
        <p:spPr/>
        <p:txBody>
          <a:bodyPr/>
          <a:lstStyle/>
          <a:p>
            <a:fld id="{00E41F70-5FC3-4621-BC14-757F20BBE5DC}" type="slidenum">
              <a:rPr lang="en-GB" smtClean="0"/>
              <a:t>1</a:t>
            </a:fld>
            <a:endParaRPr lang="en-GB"/>
          </a:p>
        </p:txBody>
      </p:sp>
    </p:spTree>
    <p:extLst>
      <p:ext uri="{BB962C8B-B14F-4D97-AF65-F5344CB8AC3E}">
        <p14:creationId xmlns:p14="http://schemas.microsoft.com/office/powerpoint/2010/main" val="1509008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8C5089-E7EA-4757-AC41-0FC7572D95FD}" type="slidenum">
              <a:rPr lang="en-GB" smtClean="0"/>
              <a:t>37</a:t>
            </a:fld>
            <a:endParaRPr lang="en-GB"/>
          </a:p>
        </p:txBody>
      </p:sp>
    </p:spTree>
    <p:extLst>
      <p:ext uri="{BB962C8B-B14F-4D97-AF65-F5344CB8AC3E}">
        <p14:creationId xmlns:p14="http://schemas.microsoft.com/office/powerpoint/2010/main" val="2274528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https://www.youtube.com/watch?v=8sOKIjEcbPc&amp;t=9s</a:t>
            </a:r>
          </a:p>
        </p:txBody>
      </p:sp>
      <p:sp>
        <p:nvSpPr>
          <p:cNvPr id="4" name="Slide Number Placeholder 3"/>
          <p:cNvSpPr>
            <a:spLocks noGrp="1"/>
          </p:cNvSpPr>
          <p:nvPr>
            <p:ph type="sldNum" sz="quarter" idx="5"/>
          </p:nvPr>
        </p:nvSpPr>
        <p:spPr/>
        <p:txBody>
          <a:bodyPr/>
          <a:lstStyle/>
          <a:p>
            <a:fld id="{00E41F70-5FC3-4621-BC14-757F20BBE5DC}" type="slidenum">
              <a:rPr lang="en-GB" smtClean="0"/>
              <a:t>14</a:t>
            </a:fld>
            <a:endParaRPr lang="en-GB"/>
          </a:p>
        </p:txBody>
      </p:sp>
    </p:spTree>
    <p:extLst>
      <p:ext uri="{BB962C8B-B14F-4D97-AF65-F5344CB8AC3E}">
        <p14:creationId xmlns:p14="http://schemas.microsoft.com/office/powerpoint/2010/main" val="3329289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https://commons.wikimedia.org/wiki/File:Unix_command_cheatsheet.pdf</a:t>
            </a:r>
          </a:p>
        </p:txBody>
      </p:sp>
      <p:sp>
        <p:nvSpPr>
          <p:cNvPr id="4" name="Slide Number Placeholder 3"/>
          <p:cNvSpPr>
            <a:spLocks noGrp="1"/>
          </p:cNvSpPr>
          <p:nvPr>
            <p:ph type="sldNum" sz="quarter" idx="5"/>
          </p:nvPr>
        </p:nvSpPr>
        <p:spPr/>
        <p:txBody>
          <a:bodyPr/>
          <a:lstStyle/>
          <a:p>
            <a:fld id="{00E41F70-5FC3-4621-BC14-757F20BBE5DC}" type="slidenum">
              <a:rPr lang="en-GB" smtClean="0"/>
              <a:t>17</a:t>
            </a:fld>
            <a:endParaRPr lang="en-GB"/>
          </a:p>
        </p:txBody>
      </p:sp>
    </p:spTree>
    <p:extLst>
      <p:ext uri="{BB962C8B-B14F-4D97-AF65-F5344CB8AC3E}">
        <p14:creationId xmlns:p14="http://schemas.microsoft.com/office/powerpoint/2010/main" val="1422395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AOP also belong to something that is called IATA.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information is integrated in an Integrated Approaches to Testing and Assessment?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IATAs can include a combination of methods [(Q)SAR, read-across, in </a:t>
            </a:r>
            <a:r>
              <a:rPr lang="en-GB" dirty="0" err="1"/>
              <a:t>chemico</a:t>
            </a:r>
            <a:r>
              <a:rPr lang="en-GB" dirty="0"/>
              <a:t>, in vitro, ex vivo, in vivo] or </a:t>
            </a:r>
            <a:r>
              <a:rPr lang="en-GB" dirty="0" err="1"/>
              <a:t>omic</a:t>
            </a:r>
            <a:r>
              <a:rPr lang="en-GB" dirty="0"/>
              <a:t> technologies (e.g. </a:t>
            </a:r>
            <a:r>
              <a:rPr lang="en-GB" dirty="0" err="1"/>
              <a:t>toxicogenomics</a:t>
            </a:r>
            <a:r>
              <a:rPr lang="en-GB" dirty="0"/>
              <a:t>), the results of which are integrated.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do IATAs help reduce animal testing?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a first step in building the IATA, existing data are collected. Additional testing is only conducted if the available information is not adequate to answer the question. In many cases, additional information can be obtained from in vitro testing or computational models, and animal testing may not be necessary.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IATAs are frameworks for integrating information. The term “new approach methods” can include in vitro (e.g. omics, cell-based, tissue-based, etc.) assays, in silico (e.g. [Q]SARs, expert systems, etc.) models, and other biotechnological and computational approaches. IATAs often include data from NAMs.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addition to potentially reducing animal testing, IATAs can leverage existing data and use high-throughput methods to rapidly assess a large number of chemicals. In addition, grouping and read-across approaches allow information on existing chemicals to be used to evaluate the safety of new chemicals, and/or chemicals for which hazard/exposure information is limited (e.g. “data-poor chemicals”).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00E41F70-5FC3-4621-BC14-757F20BBE5DC}" type="slidenum">
              <a:rPr lang="en-GB" smtClean="0"/>
              <a:t>25</a:t>
            </a:fld>
            <a:endParaRPr lang="en-GB"/>
          </a:p>
        </p:txBody>
      </p:sp>
    </p:spTree>
    <p:extLst>
      <p:ext uri="{BB962C8B-B14F-4D97-AF65-F5344CB8AC3E}">
        <p14:creationId xmlns:p14="http://schemas.microsoft.com/office/powerpoint/2010/main" val="1245561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E41F70-5FC3-4621-BC14-757F20BBE5DC}" type="slidenum">
              <a:rPr lang="en-GB" smtClean="0"/>
              <a:t>27</a:t>
            </a:fld>
            <a:endParaRPr lang="en-GB"/>
          </a:p>
        </p:txBody>
      </p:sp>
    </p:spTree>
    <p:extLst>
      <p:ext uri="{BB962C8B-B14F-4D97-AF65-F5344CB8AC3E}">
        <p14:creationId xmlns:p14="http://schemas.microsoft.com/office/powerpoint/2010/main" val="3284951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GB" sz="1800" b="0" i="0" u="none" strike="noStrike" dirty="0">
                <a:solidFill>
                  <a:srgbClr val="000000"/>
                </a:solidFill>
                <a:effectLst/>
                <a:latin typeface="Times New Roman" panose="02020603050405020304" pitchFamily="18" charset="0"/>
              </a:rPr>
              <a:t>Graphical abstract of the present study describing in a simplified manner the current DNT-IVB and its gaps (according to OECD 2023). Four of these data gaps are proposed here to be covered by two human-based iPSC-derived cell models cultivated as adherent cell cultures in 2D monolayer and 3D neurospheres undergoing differentiation. A transcriptomics approach was used to characterize and compare the two cell models focusing on DNT-relevant receptors, processes, and pathways. Abbreviations used: DNT-IVB - developmental neurotoxicity </a:t>
            </a:r>
            <a:r>
              <a:rPr lang="en-GB" sz="1800" b="0" i="1" u="none" strike="noStrike" dirty="0">
                <a:solidFill>
                  <a:srgbClr val="000000"/>
                </a:solidFill>
                <a:effectLst/>
                <a:latin typeface="Times New Roman" panose="02020603050405020304" pitchFamily="18" charset="0"/>
              </a:rPr>
              <a:t>in vitro</a:t>
            </a:r>
            <a:r>
              <a:rPr lang="en-GB" sz="1800" b="0" i="0" u="none" strike="noStrike" dirty="0">
                <a:solidFill>
                  <a:srgbClr val="000000"/>
                </a:solidFill>
                <a:effectLst/>
                <a:latin typeface="Times New Roman" panose="02020603050405020304" pitchFamily="18" charset="0"/>
              </a:rPr>
              <a:t> battery, NPCs - neural progenitor cells, RGs - radial glia, OLs - oligodendrocytes, NNF - neural network formation, </a:t>
            </a:r>
            <a:r>
              <a:rPr lang="en-GB" sz="1800" b="0" i="0" u="none" strike="noStrike" dirty="0" err="1">
                <a:solidFill>
                  <a:srgbClr val="000000"/>
                </a:solidFill>
                <a:effectLst/>
                <a:latin typeface="Times New Roman" panose="02020603050405020304" pitchFamily="18" charset="0"/>
              </a:rPr>
              <a:t>hiPSC</a:t>
            </a:r>
            <a:r>
              <a:rPr lang="en-GB" sz="1800" b="0" i="0" u="none" strike="noStrike" dirty="0">
                <a:solidFill>
                  <a:srgbClr val="000000"/>
                </a:solidFill>
                <a:effectLst/>
                <a:latin typeface="Times New Roman" panose="02020603050405020304" pitchFamily="18" charset="0"/>
              </a:rPr>
              <a:t> - human induced pluripotent stem cells, </a:t>
            </a:r>
            <a:r>
              <a:rPr lang="en-GB" sz="1800" b="0" i="0" u="none" strike="noStrike" dirty="0" err="1">
                <a:solidFill>
                  <a:srgbClr val="000000"/>
                </a:solidFill>
                <a:effectLst/>
                <a:latin typeface="Times New Roman" panose="02020603050405020304" pitchFamily="18" charset="0"/>
              </a:rPr>
              <a:t>hiNPC</a:t>
            </a:r>
            <a:r>
              <a:rPr lang="en-GB" sz="1800" b="0" i="0" u="none" strike="noStrike" dirty="0">
                <a:solidFill>
                  <a:srgbClr val="000000"/>
                </a:solidFill>
                <a:effectLst/>
                <a:latin typeface="Times New Roman" panose="02020603050405020304" pitchFamily="18" charset="0"/>
              </a:rPr>
              <a:t> - human induced neural progenitor cell. Created with biorender.com.</a:t>
            </a:r>
            <a:endParaRPr lang="en-GB" b="0" dirty="0">
              <a:effectLst/>
            </a:endParaRPr>
          </a:p>
          <a:p>
            <a:br>
              <a:rPr lang="en-GB" dirty="0"/>
            </a:br>
            <a:endParaRPr lang="en-GB" dirty="0"/>
          </a:p>
        </p:txBody>
      </p:sp>
      <p:sp>
        <p:nvSpPr>
          <p:cNvPr id="4" name="Slide Number Placeholder 3"/>
          <p:cNvSpPr>
            <a:spLocks noGrp="1"/>
          </p:cNvSpPr>
          <p:nvPr>
            <p:ph type="sldNum" sz="quarter" idx="5"/>
          </p:nvPr>
        </p:nvSpPr>
        <p:spPr/>
        <p:txBody>
          <a:bodyPr/>
          <a:lstStyle/>
          <a:p>
            <a:fld id="{358C5089-E7EA-4757-AC41-0FC7572D95FD}" type="slidenum">
              <a:rPr lang="en-GB" smtClean="0"/>
              <a:t>32</a:t>
            </a:fld>
            <a:endParaRPr lang="en-GB"/>
          </a:p>
        </p:txBody>
      </p:sp>
    </p:spTree>
    <p:extLst>
      <p:ext uri="{BB962C8B-B14F-4D97-AF65-F5344CB8AC3E}">
        <p14:creationId xmlns:p14="http://schemas.microsoft.com/office/powerpoint/2010/main" val="321565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1" i="0" u="none" strike="noStrike" dirty="0">
                <a:solidFill>
                  <a:srgbClr val="000000"/>
                </a:solidFill>
                <a:effectLst/>
                <a:latin typeface="Times New Roman" panose="02020603050405020304" pitchFamily="18" charset="0"/>
              </a:rPr>
              <a:t>Figure 2.</a:t>
            </a:r>
            <a:r>
              <a:rPr lang="en-GB" sz="1800" b="0" i="0" u="none" strike="noStrike" dirty="0">
                <a:solidFill>
                  <a:srgbClr val="000000"/>
                </a:solidFill>
                <a:effectLst/>
                <a:latin typeface="Times New Roman" panose="02020603050405020304" pitchFamily="18" charset="0"/>
              </a:rPr>
              <a:t> Overview of transcriptomics characterization analysis during the 2D models differentiation process. Left) Bar plot of the number of enriched terms identified when comparing 3 and 14 days of differentiation and 14 and 21 days of differentiation. RIGHT)  Box plots of selected gene markers for astrocytes, and maturing neurons, respectively. </a:t>
            </a:r>
          </a:p>
          <a:p>
            <a:endParaRPr lang="en-GB" sz="1800" b="0" i="0" u="none" strike="noStrike" dirty="0">
              <a:solidFill>
                <a:srgbClr val="000000"/>
              </a:solidFill>
              <a:effectLst/>
              <a:latin typeface="Times New Roman" panose="02020603050405020304" pitchFamily="18" charset="0"/>
            </a:endParaRPr>
          </a:p>
          <a:p>
            <a:endParaRPr lang="en-GB" sz="1800" b="0" i="0" u="none" strike="noStrike" dirty="0">
              <a:solidFill>
                <a:srgbClr val="000000"/>
              </a:solidFill>
              <a:effectLst/>
              <a:latin typeface="Times New Roman" panose="02020603050405020304" pitchFamily="18" charset="0"/>
            </a:endParaRPr>
          </a:p>
          <a:p>
            <a:r>
              <a:rPr lang="en-GB" sz="1800" b="0" i="0" u="none" strike="noStrike" dirty="0">
                <a:solidFill>
                  <a:srgbClr val="000000"/>
                </a:solidFill>
                <a:effectLst/>
                <a:latin typeface="Times New Roman" panose="02020603050405020304" pitchFamily="18" charset="0"/>
              </a:rPr>
              <a:t>Bar plots are visualized with the mean of eight independent experiments and whiskers for min and max on a linear scale. Genes included in the analysis had a cutoff of log fold change +/- 2 and a p &lt; 0.01 of eight independent experiments (cell passages).    </a:t>
            </a:r>
            <a:endParaRPr lang="en-GB" dirty="0"/>
          </a:p>
        </p:txBody>
      </p:sp>
      <p:sp>
        <p:nvSpPr>
          <p:cNvPr id="4" name="Slide Number Placeholder 3"/>
          <p:cNvSpPr>
            <a:spLocks noGrp="1"/>
          </p:cNvSpPr>
          <p:nvPr>
            <p:ph type="sldNum" sz="quarter" idx="5"/>
          </p:nvPr>
        </p:nvSpPr>
        <p:spPr/>
        <p:txBody>
          <a:bodyPr/>
          <a:lstStyle/>
          <a:p>
            <a:fld id="{358C5089-E7EA-4757-AC41-0FC7572D95FD}" type="slidenum">
              <a:rPr lang="en-GB" smtClean="0"/>
              <a:t>33</a:t>
            </a:fld>
            <a:endParaRPr lang="en-GB"/>
          </a:p>
        </p:txBody>
      </p:sp>
    </p:spTree>
    <p:extLst>
      <p:ext uri="{BB962C8B-B14F-4D97-AF65-F5344CB8AC3E}">
        <p14:creationId xmlns:p14="http://schemas.microsoft.com/office/powerpoint/2010/main" val="4153713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none" strike="noStrike" dirty="0">
                <a:solidFill>
                  <a:srgbClr val="000000"/>
                </a:solidFill>
                <a:effectLst/>
                <a:latin typeface="Times New Roman" panose="02020603050405020304" pitchFamily="18" charset="0"/>
              </a:rPr>
              <a:t>Transcriptomics characterization analysis of neural network formation in the 2D models differentiation timepoints. Box plots of selected gene markers for (A) pre-synapses, (B) post-synapses, and (C-I) different neuronal subtypes. Bar plots are visualized with the mean of eight independent experiments and whiskers for min and max presented on a linear scale. Dark </a:t>
            </a:r>
            <a:r>
              <a:rPr lang="en-GB" sz="1800" b="0" i="0" u="none" strike="noStrike" dirty="0" err="1">
                <a:solidFill>
                  <a:srgbClr val="000000"/>
                </a:solidFill>
                <a:effectLst/>
                <a:latin typeface="Times New Roman" panose="02020603050405020304" pitchFamily="18" charset="0"/>
              </a:rPr>
              <a:t>colored</a:t>
            </a:r>
            <a:r>
              <a:rPr lang="en-GB" sz="1800" b="0" i="0" u="none" strike="noStrike" dirty="0">
                <a:solidFill>
                  <a:srgbClr val="000000"/>
                </a:solidFill>
                <a:effectLst/>
                <a:latin typeface="Times New Roman" panose="02020603050405020304" pitchFamily="18" charset="0"/>
              </a:rPr>
              <a:t> boxes utilize the right y-axis whereas light </a:t>
            </a:r>
            <a:r>
              <a:rPr lang="en-GB" sz="1800" b="0" i="0" u="none" strike="noStrike" dirty="0" err="1">
                <a:solidFill>
                  <a:srgbClr val="000000"/>
                </a:solidFill>
                <a:effectLst/>
                <a:latin typeface="Times New Roman" panose="02020603050405020304" pitchFamily="18" charset="0"/>
              </a:rPr>
              <a:t>colored</a:t>
            </a:r>
            <a:r>
              <a:rPr lang="en-GB" sz="1800" b="0" i="0" u="none" strike="noStrike" dirty="0">
                <a:solidFill>
                  <a:srgbClr val="000000"/>
                </a:solidFill>
                <a:effectLst/>
                <a:latin typeface="Times New Roman" panose="02020603050405020304" pitchFamily="18" charset="0"/>
              </a:rPr>
              <a:t> boxes utilize the left y-axis. Genes included in the analysis had a cutoff of log fold change +/- 2 and a p &lt; 0.01 of eight independent experiments (cell passages).</a:t>
            </a:r>
            <a:endParaRPr lang="en-GB" dirty="0"/>
          </a:p>
        </p:txBody>
      </p:sp>
      <p:sp>
        <p:nvSpPr>
          <p:cNvPr id="4" name="Slide Number Placeholder 3"/>
          <p:cNvSpPr>
            <a:spLocks noGrp="1"/>
          </p:cNvSpPr>
          <p:nvPr>
            <p:ph type="sldNum" sz="quarter" idx="5"/>
          </p:nvPr>
        </p:nvSpPr>
        <p:spPr/>
        <p:txBody>
          <a:bodyPr/>
          <a:lstStyle/>
          <a:p>
            <a:fld id="{358C5089-E7EA-4757-AC41-0FC7572D95FD}" type="slidenum">
              <a:rPr lang="en-GB" smtClean="0"/>
              <a:t>34</a:t>
            </a:fld>
            <a:endParaRPr lang="en-GB"/>
          </a:p>
        </p:txBody>
      </p:sp>
    </p:spTree>
    <p:extLst>
      <p:ext uri="{BB962C8B-B14F-4D97-AF65-F5344CB8AC3E}">
        <p14:creationId xmlns:p14="http://schemas.microsoft.com/office/powerpoint/2010/main" val="1399079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noProof="0" dirty="0"/>
              <a:t>Myself and with colleagues we have been also describing networks of different phenomena's, from evolution to testicular cancer using transcriptomics data. </a:t>
            </a:r>
          </a:p>
          <a:p>
            <a:r>
              <a:rPr lang="en-GB" b="0" noProof="0" dirty="0"/>
              <a:t>In this case, I do not want to say that networks and pathways are chaotic but using them in different contexts can be very important. </a:t>
            </a:r>
          </a:p>
          <a:p>
            <a:r>
              <a:rPr lang="en-GB" b="0" noProof="0" dirty="0"/>
              <a:t>It is allowed for </a:t>
            </a:r>
            <a:r>
              <a:rPr lang="en-GB" b="0" i="0" dirty="0">
                <a:solidFill>
                  <a:srgbClr val="374151"/>
                </a:solidFill>
                <a:effectLst/>
                <a:latin typeface="Söhne"/>
              </a:rPr>
              <a:t>for discovery findings to become more rigorous we need another approaches.</a:t>
            </a:r>
            <a:endParaRPr lang="en-US" b="0" noProof="0" dirty="0"/>
          </a:p>
        </p:txBody>
      </p:sp>
      <p:sp>
        <p:nvSpPr>
          <p:cNvPr id="4" name="Slide Number Placeholder 3"/>
          <p:cNvSpPr>
            <a:spLocks noGrp="1"/>
          </p:cNvSpPr>
          <p:nvPr>
            <p:ph type="sldNum" sz="quarter" idx="5"/>
          </p:nvPr>
        </p:nvSpPr>
        <p:spPr/>
        <p:txBody>
          <a:bodyPr/>
          <a:lstStyle/>
          <a:p>
            <a:fld id="{00E41F70-5FC3-4621-BC14-757F20BBE5DC}" type="slidenum">
              <a:rPr lang="en-GB" smtClean="0"/>
              <a:t>36</a:t>
            </a:fld>
            <a:endParaRPr lang="en-GB"/>
          </a:p>
        </p:txBody>
      </p:sp>
    </p:spTree>
    <p:extLst>
      <p:ext uri="{BB962C8B-B14F-4D97-AF65-F5344CB8AC3E}">
        <p14:creationId xmlns:p14="http://schemas.microsoft.com/office/powerpoint/2010/main" val="2346692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1A6E9-2053-5507-9A44-10D1713E4E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24444D1-EDAB-B614-F5F0-DCA21E9ED9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3361FC3-4052-212B-D149-DFA27B34AA96}"/>
              </a:ext>
            </a:extLst>
          </p:cNvPr>
          <p:cNvSpPr>
            <a:spLocks noGrp="1"/>
          </p:cNvSpPr>
          <p:nvPr>
            <p:ph type="dt" sz="half" idx="10"/>
          </p:nvPr>
        </p:nvSpPr>
        <p:spPr/>
        <p:txBody>
          <a:bodyPr/>
          <a:lstStyle/>
          <a:p>
            <a:fld id="{04491C2A-335A-4434-BDCC-07DEE283FBE9}" type="datetimeFigureOut">
              <a:rPr lang="en-GB" smtClean="0"/>
              <a:t>07/03/2025</a:t>
            </a:fld>
            <a:endParaRPr lang="en-GB"/>
          </a:p>
        </p:txBody>
      </p:sp>
      <p:sp>
        <p:nvSpPr>
          <p:cNvPr id="5" name="Footer Placeholder 4">
            <a:extLst>
              <a:ext uri="{FF2B5EF4-FFF2-40B4-BE49-F238E27FC236}">
                <a16:creationId xmlns:a16="http://schemas.microsoft.com/office/drawing/2014/main" id="{54829278-D726-5323-C821-79CF3DABB5A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566A4-0A9B-31D6-CAA1-D42E28E64C3D}"/>
              </a:ext>
            </a:extLst>
          </p:cNvPr>
          <p:cNvSpPr>
            <a:spLocks noGrp="1"/>
          </p:cNvSpPr>
          <p:nvPr>
            <p:ph type="sldNum" sz="quarter" idx="12"/>
          </p:nvPr>
        </p:nvSpPr>
        <p:spPr/>
        <p:txBody>
          <a:bodyPr/>
          <a:lstStyle/>
          <a:p>
            <a:fld id="{17695D8B-2683-4464-889B-A8763D6DD1C6}" type="slidenum">
              <a:rPr lang="en-GB" smtClean="0"/>
              <a:t>‹#›</a:t>
            </a:fld>
            <a:endParaRPr lang="en-GB"/>
          </a:p>
        </p:txBody>
      </p:sp>
    </p:spTree>
    <p:extLst>
      <p:ext uri="{BB962C8B-B14F-4D97-AF65-F5344CB8AC3E}">
        <p14:creationId xmlns:p14="http://schemas.microsoft.com/office/powerpoint/2010/main" val="824907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C8995-E90E-0829-DB7D-F7C327DFB36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7A8A2A-EA42-B072-E4C7-94A1DA058A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5591B7-7FCD-D084-EC14-10FCA3EDF98F}"/>
              </a:ext>
            </a:extLst>
          </p:cNvPr>
          <p:cNvSpPr>
            <a:spLocks noGrp="1"/>
          </p:cNvSpPr>
          <p:nvPr>
            <p:ph type="dt" sz="half" idx="10"/>
          </p:nvPr>
        </p:nvSpPr>
        <p:spPr/>
        <p:txBody>
          <a:bodyPr/>
          <a:lstStyle/>
          <a:p>
            <a:fld id="{04491C2A-335A-4434-BDCC-07DEE283FBE9}" type="datetimeFigureOut">
              <a:rPr lang="en-GB" smtClean="0"/>
              <a:t>07/03/2025</a:t>
            </a:fld>
            <a:endParaRPr lang="en-GB"/>
          </a:p>
        </p:txBody>
      </p:sp>
      <p:sp>
        <p:nvSpPr>
          <p:cNvPr id="5" name="Footer Placeholder 4">
            <a:extLst>
              <a:ext uri="{FF2B5EF4-FFF2-40B4-BE49-F238E27FC236}">
                <a16:creationId xmlns:a16="http://schemas.microsoft.com/office/drawing/2014/main" id="{BF8F2E28-FA3F-BB24-B138-83693E69C9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353A2C-A453-854D-21A6-3571FB348A61}"/>
              </a:ext>
            </a:extLst>
          </p:cNvPr>
          <p:cNvSpPr>
            <a:spLocks noGrp="1"/>
          </p:cNvSpPr>
          <p:nvPr>
            <p:ph type="sldNum" sz="quarter" idx="12"/>
          </p:nvPr>
        </p:nvSpPr>
        <p:spPr/>
        <p:txBody>
          <a:bodyPr/>
          <a:lstStyle/>
          <a:p>
            <a:fld id="{17695D8B-2683-4464-889B-A8763D6DD1C6}" type="slidenum">
              <a:rPr lang="en-GB" smtClean="0"/>
              <a:t>‹#›</a:t>
            </a:fld>
            <a:endParaRPr lang="en-GB"/>
          </a:p>
        </p:txBody>
      </p:sp>
    </p:spTree>
    <p:extLst>
      <p:ext uri="{BB962C8B-B14F-4D97-AF65-F5344CB8AC3E}">
        <p14:creationId xmlns:p14="http://schemas.microsoft.com/office/powerpoint/2010/main" val="3375997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AAFF66-A402-9B59-858F-74EB77625A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66D44D8-B512-EF4E-17CE-E5238459AE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322404C-1AE7-EDC5-BE06-F15CB6C8830B}"/>
              </a:ext>
            </a:extLst>
          </p:cNvPr>
          <p:cNvSpPr>
            <a:spLocks noGrp="1"/>
          </p:cNvSpPr>
          <p:nvPr>
            <p:ph type="dt" sz="half" idx="10"/>
          </p:nvPr>
        </p:nvSpPr>
        <p:spPr/>
        <p:txBody>
          <a:bodyPr/>
          <a:lstStyle/>
          <a:p>
            <a:fld id="{04491C2A-335A-4434-BDCC-07DEE283FBE9}" type="datetimeFigureOut">
              <a:rPr lang="en-GB" smtClean="0"/>
              <a:t>07/03/2025</a:t>
            </a:fld>
            <a:endParaRPr lang="en-GB"/>
          </a:p>
        </p:txBody>
      </p:sp>
      <p:sp>
        <p:nvSpPr>
          <p:cNvPr id="5" name="Footer Placeholder 4">
            <a:extLst>
              <a:ext uri="{FF2B5EF4-FFF2-40B4-BE49-F238E27FC236}">
                <a16:creationId xmlns:a16="http://schemas.microsoft.com/office/drawing/2014/main" id="{6CEEA032-C3F1-C535-E470-BFCE7C89868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DE7733-7675-9454-0792-A6AB07EAD36A}"/>
              </a:ext>
            </a:extLst>
          </p:cNvPr>
          <p:cNvSpPr>
            <a:spLocks noGrp="1"/>
          </p:cNvSpPr>
          <p:nvPr>
            <p:ph type="sldNum" sz="quarter" idx="12"/>
          </p:nvPr>
        </p:nvSpPr>
        <p:spPr/>
        <p:txBody>
          <a:bodyPr/>
          <a:lstStyle/>
          <a:p>
            <a:fld id="{17695D8B-2683-4464-889B-A8763D6DD1C6}" type="slidenum">
              <a:rPr lang="en-GB" smtClean="0"/>
              <a:t>‹#›</a:t>
            </a:fld>
            <a:endParaRPr lang="en-GB"/>
          </a:p>
        </p:txBody>
      </p:sp>
    </p:spTree>
    <p:extLst>
      <p:ext uri="{BB962C8B-B14F-4D97-AF65-F5344CB8AC3E}">
        <p14:creationId xmlns:p14="http://schemas.microsoft.com/office/powerpoint/2010/main" val="350113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8B6B-DC23-F64D-1D79-5EFEB6ED63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622261E-41E3-B078-72E1-7303DE6854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C1F03E9-54F4-2E61-738A-0480626FB764}"/>
              </a:ext>
            </a:extLst>
          </p:cNvPr>
          <p:cNvSpPr>
            <a:spLocks noGrp="1"/>
          </p:cNvSpPr>
          <p:nvPr>
            <p:ph type="dt" sz="half" idx="10"/>
          </p:nvPr>
        </p:nvSpPr>
        <p:spPr/>
        <p:txBody>
          <a:bodyPr/>
          <a:lstStyle/>
          <a:p>
            <a:fld id="{04491C2A-335A-4434-BDCC-07DEE283FBE9}" type="datetimeFigureOut">
              <a:rPr lang="en-GB" smtClean="0"/>
              <a:t>07/03/2025</a:t>
            </a:fld>
            <a:endParaRPr lang="en-GB"/>
          </a:p>
        </p:txBody>
      </p:sp>
      <p:sp>
        <p:nvSpPr>
          <p:cNvPr id="5" name="Footer Placeholder 4">
            <a:extLst>
              <a:ext uri="{FF2B5EF4-FFF2-40B4-BE49-F238E27FC236}">
                <a16:creationId xmlns:a16="http://schemas.microsoft.com/office/drawing/2014/main" id="{58CC8A51-D9A3-9C7C-FB4E-7736B8E420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8B39EB-FE94-3C67-84F7-1546D6FC5B9E}"/>
              </a:ext>
            </a:extLst>
          </p:cNvPr>
          <p:cNvSpPr>
            <a:spLocks noGrp="1"/>
          </p:cNvSpPr>
          <p:nvPr>
            <p:ph type="sldNum" sz="quarter" idx="12"/>
          </p:nvPr>
        </p:nvSpPr>
        <p:spPr/>
        <p:txBody>
          <a:bodyPr/>
          <a:lstStyle/>
          <a:p>
            <a:fld id="{17695D8B-2683-4464-889B-A8763D6DD1C6}" type="slidenum">
              <a:rPr lang="en-GB" smtClean="0"/>
              <a:t>‹#›</a:t>
            </a:fld>
            <a:endParaRPr lang="en-GB"/>
          </a:p>
        </p:txBody>
      </p:sp>
    </p:spTree>
    <p:extLst>
      <p:ext uri="{BB962C8B-B14F-4D97-AF65-F5344CB8AC3E}">
        <p14:creationId xmlns:p14="http://schemas.microsoft.com/office/powerpoint/2010/main" val="1662381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4E625-D95D-72DA-A7A9-C9723FAA2A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1722DC8-B9AC-70A9-041B-4E986ED79E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85AB0E-55DF-A114-4C44-1B882BD56B76}"/>
              </a:ext>
            </a:extLst>
          </p:cNvPr>
          <p:cNvSpPr>
            <a:spLocks noGrp="1"/>
          </p:cNvSpPr>
          <p:nvPr>
            <p:ph type="dt" sz="half" idx="10"/>
          </p:nvPr>
        </p:nvSpPr>
        <p:spPr/>
        <p:txBody>
          <a:bodyPr/>
          <a:lstStyle/>
          <a:p>
            <a:fld id="{04491C2A-335A-4434-BDCC-07DEE283FBE9}" type="datetimeFigureOut">
              <a:rPr lang="en-GB" smtClean="0"/>
              <a:t>07/03/2025</a:t>
            </a:fld>
            <a:endParaRPr lang="en-GB"/>
          </a:p>
        </p:txBody>
      </p:sp>
      <p:sp>
        <p:nvSpPr>
          <p:cNvPr id="5" name="Footer Placeholder 4">
            <a:extLst>
              <a:ext uri="{FF2B5EF4-FFF2-40B4-BE49-F238E27FC236}">
                <a16:creationId xmlns:a16="http://schemas.microsoft.com/office/drawing/2014/main" id="{D6FE4A05-BF90-D3DB-24A3-C4923543511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F6DCF5-7BC6-F8DF-E3E6-AFEC113AF991}"/>
              </a:ext>
            </a:extLst>
          </p:cNvPr>
          <p:cNvSpPr>
            <a:spLocks noGrp="1"/>
          </p:cNvSpPr>
          <p:nvPr>
            <p:ph type="sldNum" sz="quarter" idx="12"/>
          </p:nvPr>
        </p:nvSpPr>
        <p:spPr/>
        <p:txBody>
          <a:bodyPr/>
          <a:lstStyle/>
          <a:p>
            <a:fld id="{17695D8B-2683-4464-889B-A8763D6DD1C6}" type="slidenum">
              <a:rPr lang="en-GB" smtClean="0"/>
              <a:t>‹#›</a:t>
            </a:fld>
            <a:endParaRPr lang="en-GB"/>
          </a:p>
        </p:txBody>
      </p:sp>
    </p:spTree>
    <p:extLst>
      <p:ext uri="{BB962C8B-B14F-4D97-AF65-F5344CB8AC3E}">
        <p14:creationId xmlns:p14="http://schemas.microsoft.com/office/powerpoint/2010/main" val="476524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3E59-67F1-920B-9626-5E97440AE5A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EA29163-E3BC-4FBB-DBF2-3B4FC075BE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F79EDB2-CB49-CA02-C750-B442DDEB2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ACEE97B-150A-071A-B844-36F16DEA64E6}"/>
              </a:ext>
            </a:extLst>
          </p:cNvPr>
          <p:cNvSpPr>
            <a:spLocks noGrp="1"/>
          </p:cNvSpPr>
          <p:nvPr>
            <p:ph type="dt" sz="half" idx="10"/>
          </p:nvPr>
        </p:nvSpPr>
        <p:spPr/>
        <p:txBody>
          <a:bodyPr/>
          <a:lstStyle/>
          <a:p>
            <a:fld id="{04491C2A-335A-4434-BDCC-07DEE283FBE9}" type="datetimeFigureOut">
              <a:rPr lang="en-GB" smtClean="0"/>
              <a:t>07/03/2025</a:t>
            </a:fld>
            <a:endParaRPr lang="en-GB"/>
          </a:p>
        </p:txBody>
      </p:sp>
      <p:sp>
        <p:nvSpPr>
          <p:cNvPr id="6" name="Footer Placeholder 5">
            <a:extLst>
              <a:ext uri="{FF2B5EF4-FFF2-40B4-BE49-F238E27FC236}">
                <a16:creationId xmlns:a16="http://schemas.microsoft.com/office/drawing/2014/main" id="{71920EFF-57DE-BE8A-F679-803D47228F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7E4F164-F77C-F47E-6858-5E824189C4E2}"/>
              </a:ext>
            </a:extLst>
          </p:cNvPr>
          <p:cNvSpPr>
            <a:spLocks noGrp="1"/>
          </p:cNvSpPr>
          <p:nvPr>
            <p:ph type="sldNum" sz="quarter" idx="12"/>
          </p:nvPr>
        </p:nvSpPr>
        <p:spPr/>
        <p:txBody>
          <a:bodyPr/>
          <a:lstStyle/>
          <a:p>
            <a:fld id="{17695D8B-2683-4464-889B-A8763D6DD1C6}" type="slidenum">
              <a:rPr lang="en-GB" smtClean="0"/>
              <a:t>‹#›</a:t>
            </a:fld>
            <a:endParaRPr lang="en-GB"/>
          </a:p>
        </p:txBody>
      </p:sp>
    </p:spTree>
    <p:extLst>
      <p:ext uri="{BB962C8B-B14F-4D97-AF65-F5344CB8AC3E}">
        <p14:creationId xmlns:p14="http://schemas.microsoft.com/office/powerpoint/2010/main" val="804297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65061-3A94-6672-4B2E-9D90E2C7A47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0DE2C6D-3B7E-D9A3-31F9-68E8F56E4E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D6C158-5047-84FB-B1FB-AD234CBE66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5666964-4FAA-DC3D-2085-C2D6860FD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53F99C-936F-C84E-1381-7E0902441A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2CEEA70-EA21-FD19-4BA9-CBEDAFD0390D}"/>
              </a:ext>
            </a:extLst>
          </p:cNvPr>
          <p:cNvSpPr>
            <a:spLocks noGrp="1"/>
          </p:cNvSpPr>
          <p:nvPr>
            <p:ph type="dt" sz="half" idx="10"/>
          </p:nvPr>
        </p:nvSpPr>
        <p:spPr/>
        <p:txBody>
          <a:bodyPr/>
          <a:lstStyle/>
          <a:p>
            <a:fld id="{04491C2A-335A-4434-BDCC-07DEE283FBE9}" type="datetimeFigureOut">
              <a:rPr lang="en-GB" smtClean="0"/>
              <a:t>07/03/2025</a:t>
            </a:fld>
            <a:endParaRPr lang="en-GB"/>
          </a:p>
        </p:txBody>
      </p:sp>
      <p:sp>
        <p:nvSpPr>
          <p:cNvPr id="8" name="Footer Placeholder 7">
            <a:extLst>
              <a:ext uri="{FF2B5EF4-FFF2-40B4-BE49-F238E27FC236}">
                <a16:creationId xmlns:a16="http://schemas.microsoft.com/office/drawing/2014/main" id="{2D874426-F24A-EB3B-A149-46EFA457155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B94051B-D427-791C-E49C-E2B74761B520}"/>
              </a:ext>
            </a:extLst>
          </p:cNvPr>
          <p:cNvSpPr>
            <a:spLocks noGrp="1"/>
          </p:cNvSpPr>
          <p:nvPr>
            <p:ph type="sldNum" sz="quarter" idx="12"/>
          </p:nvPr>
        </p:nvSpPr>
        <p:spPr/>
        <p:txBody>
          <a:bodyPr/>
          <a:lstStyle/>
          <a:p>
            <a:fld id="{17695D8B-2683-4464-889B-A8763D6DD1C6}" type="slidenum">
              <a:rPr lang="en-GB" smtClean="0"/>
              <a:t>‹#›</a:t>
            </a:fld>
            <a:endParaRPr lang="en-GB"/>
          </a:p>
        </p:txBody>
      </p:sp>
    </p:spTree>
    <p:extLst>
      <p:ext uri="{BB962C8B-B14F-4D97-AF65-F5344CB8AC3E}">
        <p14:creationId xmlns:p14="http://schemas.microsoft.com/office/powerpoint/2010/main" val="2644178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DF1D1-4279-5B14-91E4-979E0938FF1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915A66F-B8A9-CF5C-888A-C79922D24E19}"/>
              </a:ext>
            </a:extLst>
          </p:cNvPr>
          <p:cNvSpPr>
            <a:spLocks noGrp="1"/>
          </p:cNvSpPr>
          <p:nvPr>
            <p:ph type="dt" sz="half" idx="10"/>
          </p:nvPr>
        </p:nvSpPr>
        <p:spPr/>
        <p:txBody>
          <a:bodyPr/>
          <a:lstStyle/>
          <a:p>
            <a:fld id="{04491C2A-335A-4434-BDCC-07DEE283FBE9}" type="datetimeFigureOut">
              <a:rPr lang="en-GB" smtClean="0"/>
              <a:t>07/03/2025</a:t>
            </a:fld>
            <a:endParaRPr lang="en-GB"/>
          </a:p>
        </p:txBody>
      </p:sp>
      <p:sp>
        <p:nvSpPr>
          <p:cNvPr id="4" name="Footer Placeholder 3">
            <a:extLst>
              <a:ext uri="{FF2B5EF4-FFF2-40B4-BE49-F238E27FC236}">
                <a16:creationId xmlns:a16="http://schemas.microsoft.com/office/drawing/2014/main" id="{B8BCDEE4-2B09-86DA-7065-A0E41152F68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9A7140A-BF65-2B87-D940-F6EDB79A5A3E}"/>
              </a:ext>
            </a:extLst>
          </p:cNvPr>
          <p:cNvSpPr>
            <a:spLocks noGrp="1"/>
          </p:cNvSpPr>
          <p:nvPr>
            <p:ph type="sldNum" sz="quarter" idx="12"/>
          </p:nvPr>
        </p:nvSpPr>
        <p:spPr/>
        <p:txBody>
          <a:bodyPr/>
          <a:lstStyle/>
          <a:p>
            <a:fld id="{17695D8B-2683-4464-889B-A8763D6DD1C6}" type="slidenum">
              <a:rPr lang="en-GB" smtClean="0"/>
              <a:t>‹#›</a:t>
            </a:fld>
            <a:endParaRPr lang="en-GB"/>
          </a:p>
        </p:txBody>
      </p:sp>
    </p:spTree>
    <p:extLst>
      <p:ext uri="{BB962C8B-B14F-4D97-AF65-F5344CB8AC3E}">
        <p14:creationId xmlns:p14="http://schemas.microsoft.com/office/powerpoint/2010/main" val="349248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F35A4A-151C-3C6B-FE25-7F7E39BAC9B7}"/>
              </a:ext>
            </a:extLst>
          </p:cNvPr>
          <p:cNvSpPr>
            <a:spLocks noGrp="1"/>
          </p:cNvSpPr>
          <p:nvPr>
            <p:ph type="dt" sz="half" idx="10"/>
          </p:nvPr>
        </p:nvSpPr>
        <p:spPr/>
        <p:txBody>
          <a:bodyPr/>
          <a:lstStyle/>
          <a:p>
            <a:fld id="{04491C2A-335A-4434-BDCC-07DEE283FBE9}" type="datetimeFigureOut">
              <a:rPr lang="en-GB" smtClean="0"/>
              <a:t>07/03/2025</a:t>
            </a:fld>
            <a:endParaRPr lang="en-GB"/>
          </a:p>
        </p:txBody>
      </p:sp>
      <p:sp>
        <p:nvSpPr>
          <p:cNvPr id="3" name="Footer Placeholder 2">
            <a:extLst>
              <a:ext uri="{FF2B5EF4-FFF2-40B4-BE49-F238E27FC236}">
                <a16:creationId xmlns:a16="http://schemas.microsoft.com/office/drawing/2014/main" id="{6F98594F-9C44-F88D-03B9-9FD9D196C08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7867013-6578-0645-EC5F-16BC72F681A2}"/>
              </a:ext>
            </a:extLst>
          </p:cNvPr>
          <p:cNvSpPr>
            <a:spLocks noGrp="1"/>
          </p:cNvSpPr>
          <p:nvPr>
            <p:ph type="sldNum" sz="quarter" idx="12"/>
          </p:nvPr>
        </p:nvSpPr>
        <p:spPr/>
        <p:txBody>
          <a:bodyPr/>
          <a:lstStyle/>
          <a:p>
            <a:fld id="{17695D8B-2683-4464-889B-A8763D6DD1C6}" type="slidenum">
              <a:rPr lang="en-GB" smtClean="0"/>
              <a:t>‹#›</a:t>
            </a:fld>
            <a:endParaRPr lang="en-GB"/>
          </a:p>
        </p:txBody>
      </p:sp>
    </p:spTree>
    <p:extLst>
      <p:ext uri="{BB962C8B-B14F-4D97-AF65-F5344CB8AC3E}">
        <p14:creationId xmlns:p14="http://schemas.microsoft.com/office/powerpoint/2010/main" val="2358411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6F6C8-1845-3A3C-B22A-8C631C66B3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726EC4-156E-0D53-F605-07C19D6C84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E93656B-92C9-1C8C-B5E7-B342DF3D1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CC15A4-EDF6-359D-057A-D801FDA38D67}"/>
              </a:ext>
            </a:extLst>
          </p:cNvPr>
          <p:cNvSpPr>
            <a:spLocks noGrp="1"/>
          </p:cNvSpPr>
          <p:nvPr>
            <p:ph type="dt" sz="half" idx="10"/>
          </p:nvPr>
        </p:nvSpPr>
        <p:spPr/>
        <p:txBody>
          <a:bodyPr/>
          <a:lstStyle/>
          <a:p>
            <a:fld id="{04491C2A-335A-4434-BDCC-07DEE283FBE9}" type="datetimeFigureOut">
              <a:rPr lang="en-GB" smtClean="0"/>
              <a:t>07/03/2025</a:t>
            </a:fld>
            <a:endParaRPr lang="en-GB"/>
          </a:p>
        </p:txBody>
      </p:sp>
      <p:sp>
        <p:nvSpPr>
          <p:cNvPr id="6" name="Footer Placeholder 5">
            <a:extLst>
              <a:ext uri="{FF2B5EF4-FFF2-40B4-BE49-F238E27FC236}">
                <a16:creationId xmlns:a16="http://schemas.microsoft.com/office/drawing/2014/main" id="{48C3D006-8DF8-3B58-990F-68383C2081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C1BF572-1BBD-3B00-B4A7-94D8D5E9F43E}"/>
              </a:ext>
            </a:extLst>
          </p:cNvPr>
          <p:cNvSpPr>
            <a:spLocks noGrp="1"/>
          </p:cNvSpPr>
          <p:nvPr>
            <p:ph type="sldNum" sz="quarter" idx="12"/>
          </p:nvPr>
        </p:nvSpPr>
        <p:spPr/>
        <p:txBody>
          <a:bodyPr/>
          <a:lstStyle/>
          <a:p>
            <a:fld id="{17695D8B-2683-4464-889B-A8763D6DD1C6}" type="slidenum">
              <a:rPr lang="en-GB" smtClean="0"/>
              <a:t>‹#›</a:t>
            </a:fld>
            <a:endParaRPr lang="en-GB"/>
          </a:p>
        </p:txBody>
      </p:sp>
    </p:spTree>
    <p:extLst>
      <p:ext uri="{BB962C8B-B14F-4D97-AF65-F5344CB8AC3E}">
        <p14:creationId xmlns:p14="http://schemas.microsoft.com/office/powerpoint/2010/main" val="2464779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C9AA6-EF53-0799-839E-C16BEACCA3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D13CEBD-969A-EBA4-0BF3-169FCB11DB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6F33595-DEAE-F7B0-59BF-1379955617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718F80-8D12-719B-9C16-CED11EF4DF8B}"/>
              </a:ext>
            </a:extLst>
          </p:cNvPr>
          <p:cNvSpPr>
            <a:spLocks noGrp="1"/>
          </p:cNvSpPr>
          <p:nvPr>
            <p:ph type="dt" sz="half" idx="10"/>
          </p:nvPr>
        </p:nvSpPr>
        <p:spPr/>
        <p:txBody>
          <a:bodyPr/>
          <a:lstStyle/>
          <a:p>
            <a:fld id="{04491C2A-335A-4434-BDCC-07DEE283FBE9}" type="datetimeFigureOut">
              <a:rPr lang="en-GB" smtClean="0"/>
              <a:t>07/03/2025</a:t>
            </a:fld>
            <a:endParaRPr lang="en-GB"/>
          </a:p>
        </p:txBody>
      </p:sp>
      <p:sp>
        <p:nvSpPr>
          <p:cNvPr id="6" name="Footer Placeholder 5">
            <a:extLst>
              <a:ext uri="{FF2B5EF4-FFF2-40B4-BE49-F238E27FC236}">
                <a16:creationId xmlns:a16="http://schemas.microsoft.com/office/drawing/2014/main" id="{10CA92D8-B222-2E4D-C4E2-C9AF5B96C6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F0C6C9B-6DF2-BD24-BABB-B0BE6F96F637}"/>
              </a:ext>
            </a:extLst>
          </p:cNvPr>
          <p:cNvSpPr>
            <a:spLocks noGrp="1"/>
          </p:cNvSpPr>
          <p:nvPr>
            <p:ph type="sldNum" sz="quarter" idx="12"/>
          </p:nvPr>
        </p:nvSpPr>
        <p:spPr/>
        <p:txBody>
          <a:bodyPr/>
          <a:lstStyle/>
          <a:p>
            <a:fld id="{17695D8B-2683-4464-889B-A8763D6DD1C6}" type="slidenum">
              <a:rPr lang="en-GB" smtClean="0"/>
              <a:t>‹#›</a:t>
            </a:fld>
            <a:endParaRPr lang="en-GB"/>
          </a:p>
        </p:txBody>
      </p:sp>
    </p:spTree>
    <p:extLst>
      <p:ext uri="{BB962C8B-B14F-4D97-AF65-F5344CB8AC3E}">
        <p14:creationId xmlns:p14="http://schemas.microsoft.com/office/powerpoint/2010/main" val="1164323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F454D4-8DF6-5687-FBB4-AA54F311B9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AE4306A-19FD-88AB-E92C-1608C1DFED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B53500B-4928-B034-E18F-547ED69DD6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91C2A-335A-4434-BDCC-07DEE283FBE9}" type="datetimeFigureOut">
              <a:rPr lang="en-GB" smtClean="0"/>
              <a:t>07/03/2025</a:t>
            </a:fld>
            <a:endParaRPr lang="en-GB"/>
          </a:p>
        </p:txBody>
      </p:sp>
      <p:sp>
        <p:nvSpPr>
          <p:cNvPr id="5" name="Footer Placeholder 4">
            <a:extLst>
              <a:ext uri="{FF2B5EF4-FFF2-40B4-BE49-F238E27FC236}">
                <a16:creationId xmlns:a16="http://schemas.microsoft.com/office/drawing/2014/main" id="{BA92C448-B104-A79C-AFFA-38AE66F4A5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EE41215-DD9E-8BAA-DB4A-026C15E7E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95D8B-2683-4464-889B-A8763D6DD1C6}" type="slidenum">
              <a:rPr lang="en-GB" smtClean="0"/>
              <a:t>‹#›</a:t>
            </a:fld>
            <a:endParaRPr lang="en-GB"/>
          </a:p>
        </p:txBody>
      </p:sp>
    </p:spTree>
    <p:extLst>
      <p:ext uri="{BB962C8B-B14F-4D97-AF65-F5344CB8AC3E}">
        <p14:creationId xmlns:p14="http://schemas.microsoft.com/office/powerpoint/2010/main" val="1533739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hyperlink" Target="https://creativecommons.org/licenses/by/3.0/" TargetMode="External"/><Relationship Id="rId5" Type="http://schemas.openxmlformats.org/officeDocument/2006/relationships/hyperlink" Target="https://lthub.ubc.ca/guides/github-instructor-guide/" TargetMode="Externa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0.png"/></Relationships>
</file>

<file path=ppt/slides/_rels/slide3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oleObject" Target="../embeddings/oleObject7.bin"/><Relationship Id="rId18" Type="http://schemas.openxmlformats.org/officeDocument/2006/relationships/oleObject" Target="../embeddings/oleObject9.bin"/><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55.png"/><Relationship Id="rId17" Type="http://schemas.openxmlformats.org/officeDocument/2006/relationships/image" Target="../media/image58.png"/><Relationship Id="rId2" Type="http://schemas.openxmlformats.org/officeDocument/2006/relationships/notesSlide" Target="../notesSlides/notesSlide8.xml"/><Relationship Id="rId16"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54.png"/><Relationship Id="rId19" Type="http://schemas.openxmlformats.org/officeDocument/2006/relationships/image" Target="../media/image59.emf"/><Relationship Id="rId4" Type="http://schemas.openxmlformats.org/officeDocument/2006/relationships/image" Target="../media/image51.png"/><Relationship Id="rId9" Type="http://schemas.openxmlformats.org/officeDocument/2006/relationships/oleObject" Target="../embeddings/oleObject5.bin"/><Relationship Id="rId1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4.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mybinder.org/"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01FD78-681C-5EE9-97A3-CF661236F685}"/>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b-NO" dirty="0"/>
          </a:p>
          <a:p>
            <a:pPr algn="ctr"/>
            <a:endParaRPr lang="nb-NO" dirty="0"/>
          </a:p>
          <a:p>
            <a:pPr algn="ctr"/>
            <a:endParaRPr lang="nb-NO" dirty="0"/>
          </a:p>
          <a:p>
            <a:pPr algn="ctr"/>
            <a:endParaRPr lang="nb-NO" dirty="0"/>
          </a:p>
          <a:p>
            <a:pPr algn="ctr"/>
            <a:endParaRPr lang="en-GB" dirty="0"/>
          </a:p>
        </p:txBody>
      </p:sp>
      <p:pic>
        <p:nvPicPr>
          <p:cNvPr id="7" name="Picture 6" descr="A person and a child walking in a forest">
            <a:extLst>
              <a:ext uri="{FF2B5EF4-FFF2-40B4-BE49-F238E27FC236}">
                <a16:creationId xmlns:a16="http://schemas.microsoft.com/office/drawing/2014/main" id="{6CF9FB12-270A-324D-EAF6-52ABD8A89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01"/>
            <a:ext cx="4850256" cy="6858000"/>
          </a:xfrm>
          <a:prstGeom prst="rect">
            <a:avLst/>
          </a:prstGeom>
        </p:spPr>
      </p:pic>
      <p:sp>
        <p:nvSpPr>
          <p:cNvPr id="8" name="TextBox 7">
            <a:extLst>
              <a:ext uri="{FF2B5EF4-FFF2-40B4-BE49-F238E27FC236}">
                <a16:creationId xmlns:a16="http://schemas.microsoft.com/office/drawing/2014/main" id="{F4CD92EF-57B4-2F21-3A85-436AC02B1241}"/>
              </a:ext>
            </a:extLst>
          </p:cNvPr>
          <p:cNvSpPr txBox="1"/>
          <p:nvPr/>
        </p:nvSpPr>
        <p:spPr>
          <a:xfrm>
            <a:off x="5131734" y="2515752"/>
            <a:ext cx="6467671" cy="1508105"/>
          </a:xfrm>
          <a:prstGeom prst="rect">
            <a:avLst/>
          </a:prstGeom>
          <a:noFill/>
        </p:spPr>
        <p:txBody>
          <a:bodyPr wrap="square">
            <a:spAutoFit/>
          </a:bodyPr>
          <a:lstStyle/>
          <a:p>
            <a:pPr lvl="0" algn="ctr"/>
            <a:r>
              <a:rPr lang="en-US" sz="2800" dirty="0">
                <a:solidFill>
                  <a:schemeClr val="bg1"/>
                </a:solidFill>
                <a:effectLst/>
                <a:latin typeface="Calibri" panose="020F0502020204030204" pitchFamily="34" charset="0"/>
                <a:ea typeface="Times New Roman" panose="02020603050405020304" pitchFamily="18" charset="0"/>
              </a:rPr>
              <a:t>Marcin W. Wojewodzic, </a:t>
            </a:r>
          </a:p>
          <a:p>
            <a:pPr lvl="0" algn="ctr"/>
            <a:r>
              <a:rPr lang="en-US" sz="1600" dirty="0">
                <a:solidFill>
                  <a:schemeClr val="bg1"/>
                </a:solidFill>
                <a:effectLst/>
                <a:latin typeface="Calibri" panose="020F0502020204030204" pitchFamily="34" charset="0"/>
                <a:ea typeface="Times New Roman" panose="02020603050405020304" pitchFamily="18" charset="0"/>
              </a:rPr>
              <a:t>Senior Researcher</a:t>
            </a:r>
          </a:p>
          <a:p>
            <a:pPr lvl="0" algn="ctr"/>
            <a:r>
              <a:rPr lang="en-US" sz="1600" dirty="0">
                <a:solidFill>
                  <a:schemeClr val="bg1"/>
                </a:solidFill>
                <a:effectLst/>
                <a:latin typeface="Calibri" panose="020F0502020204030204" pitchFamily="34" charset="0"/>
                <a:ea typeface="Times New Roman" panose="02020603050405020304" pitchFamily="18" charset="0"/>
              </a:rPr>
              <a:t>Norwegian Institute of Public Health, </a:t>
            </a:r>
          </a:p>
          <a:p>
            <a:pPr lvl="0" algn="ctr"/>
            <a:r>
              <a:rPr lang="en-US" sz="1600" dirty="0">
                <a:solidFill>
                  <a:schemeClr val="bg1"/>
                </a:solidFill>
                <a:effectLst/>
                <a:latin typeface="Calibri" panose="020F0502020204030204" pitchFamily="34" charset="0"/>
                <a:ea typeface="Times New Roman" panose="02020603050405020304" pitchFamily="18" charset="0"/>
              </a:rPr>
              <a:t>Cancer Registry of Norway</a:t>
            </a:r>
          </a:p>
          <a:p>
            <a:pPr lvl="0" algn="ctr"/>
            <a:r>
              <a:rPr lang="en-US" sz="1600" dirty="0">
                <a:solidFill>
                  <a:schemeClr val="bg1"/>
                </a:solidFill>
                <a:latin typeface="Calibri" panose="020F0502020204030204" pitchFamily="34" charset="0"/>
                <a:ea typeface="Calibri" panose="020F0502020204030204" pitchFamily="34" charset="0"/>
              </a:rPr>
              <a:t>07.03.2025, </a:t>
            </a:r>
            <a:r>
              <a:rPr lang="en-US" sz="1600" dirty="0" err="1">
                <a:solidFill>
                  <a:schemeClr val="bg1"/>
                </a:solidFill>
                <a:latin typeface="Calibri" panose="020F0502020204030204" pitchFamily="34" charset="0"/>
                <a:ea typeface="Calibri" panose="020F0502020204030204" pitchFamily="34" charset="0"/>
              </a:rPr>
              <a:t>OsloMet</a:t>
            </a:r>
            <a:endParaRPr lang="en-GB" sz="1600" dirty="0">
              <a:solidFill>
                <a:schemeClr val="bg1"/>
              </a:solidFill>
              <a:effectLst/>
              <a:latin typeface="Calibri" panose="020F0502020204030204" pitchFamily="34" charset="0"/>
              <a:ea typeface="Calibri" panose="020F0502020204030204" pitchFamily="34" charset="0"/>
            </a:endParaRPr>
          </a:p>
        </p:txBody>
      </p:sp>
      <p:pic>
        <p:nvPicPr>
          <p:cNvPr id="10" name="Picture 9">
            <a:extLst>
              <a:ext uri="{FF2B5EF4-FFF2-40B4-BE49-F238E27FC236}">
                <a16:creationId xmlns:a16="http://schemas.microsoft.com/office/drawing/2014/main" id="{2C15DAE6-9EA9-0A9C-C9EA-22B6C9626ED9}"/>
              </a:ext>
            </a:extLst>
          </p:cNvPr>
          <p:cNvPicPr>
            <a:picLocks noChangeAspect="1"/>
          </p:cNvPicPr>
          <p:nvPr/>
        </p:nvPicPr>
        <p:blipFill>
          <a:blip r:embed="rId4"/>
          <a:stretch>
            <a:fillRect/>
          </a:stretch>
        </p:blipFill>
        <p:spPr>
          <a:xfrm>
            <a:off x="9665734" y="46655"/>
            <a:ext cx="2489665" cy="1512817"/>
          </a:xfrm>
          <a:prstGeom prst="rect">
            <a:avLst/>
          </a:prstGeom>
        </p:spPr>
      </p:pic>
      <p:pic>
        <p:nvPicPr>
          <p:cNvPr id="3" name="Picture 2">
            <a:extLst>
              <a:ext uri="{FF2B5EF4-FFF2-40B4-BE49-F238E27FC236}">
                <a16:creationId xmlns:a16="http://schemas.microsoft.com/office/drawing/2014/main" id="{FD2F07BD-76FB-51F0-95F3-2EAD34772B4A}"/>
              </a:ext>
            </a:extLst>
          </p:cNvPr>
          <p:cNvPicPr>
            <a:picLocks noChangeAspect="1"/>
          </p:cNvPicPr>
          <p:nvPr/>
        </p:nvPicPr>
        <p:blipFill>
          <a:blip r:embed="rId5"/>
          <a:stretch>
            <a:fillRect/>
          </a:stretch>
        </p:blipFill>
        <p:spPr>
          <a:xfrm>
            <a:off x="6647232" y="4691134"/>
            <a:ext cx="3747791" cy="1962879"/>
          </a:xfrm>
          <a:prstGeom prst="rect">
            <a:avLst/>
          </a:prstGeom>
        </p:spPr>
      </p:pic>
    </p:spTree>
    <p:extLst>
      <p:ext uri="{BB962C8B-B14F-4D97-AF65-F5344CB8AC3E}">
        <p14:creationId xmlns:p14="http://schemas.microsoft.com/office/powerpoint/2010/main" val="554023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2C4E5C-A2BE-E810-17BE-39305B793B70}"/>
              </a:ext>
            </a:extLst>
          </p:cNvPr>
          <p:cNvPicPr>
            <a:picLocks noChangeAspect="1"/>
          </p:cNvPicPr>
          <p:nvPr/>
        </p:nvPicPr>
        <p:blipFill>
          <a:blip r:embed="rId2"/>
          <a:stretch>
            <a:fillRect/>
          </a:stretch>
        </p:blipFill>
        <p:spPr>
          <a:xfrm>
            <a:off x="513571" y="504417"/>
            <a:ext cx="11164858" cy="5849166"/>
          </a:xfrm>
          <a:prstGeom prst="rect">
            <a:avLst/>
          </a:prstGeom>
        </p:spPr>
      </p:pic>
    </p:spTree>
    <p:extLst>
      <p:ext uri="{BB962C8B-B14F-4D97-AF65-F5344CB8AC3E}">
        <p14:creationId xmlns:p14="http://schemas.microsoft.com/office/powerpoint/2010/main" val="2419592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4DCB6-4426-5606-51E5-A7485D22F133}"/>
              </a:ext>
            </a:extLst>
          </p:cNvPr>
          <p:cNvPicPr>
            <a:picLocks noChangeAspect="1"/>
          </p:cNvPicPr>
          <p:nvPr/>
        </p:nvPicPr>
        <p:blipFill>
          <a:blip r:embed="rId2"/>
          <a:stretch>
            <a:fillRect/>
          </a:stretch>
        </p:blipFill>
        <p:spPr>
          <a:xfrm>
            <a:off x="246833" y="175758"/>
            <a:ext cx="11698333" cy="6506483"/>
          </a:xfrm>
          <a:prstGeom prst="rect">
            <a:avLst/>
          </a:prstGeom>
        </p:spPr>
      </p:pic>
    </p:spTree>
    <p:extLst>
      <p:ext uri="{BB962C8B-B14F-4D97-AF65-F5344CB8AC3E}">
        <p14:creationId xmlns:p14="http://schemas.microsoft.com/office/powerpoint/2010/main" val="1779208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752EF2-F820-FA60-B34A-185D2530DE81}"/>
              </a:ext>
            </a:extLst>
          </p:cNvPr>
          <p:cNvPicPr>
            <a:picLocks noChangeAspect="1"/>
          </p:cNvPicPr>
          <p:nvPr/>
        </p:nvPicPr>
        <p:blipFill>
          <a:blip r:embed="rId2"/>
          <a:stretch>
            <a:fillRect/>
          </a:stretch>
        </p:blipFill>
        <p:spPr>
          <a:xfrm>
            <a:off x="1013703" y="790206"/>
            <a:ext cx="10164594" cy="5277587"/>
          </a:xfrm>
          <a:prstGeom prst="rect">
            <a:avLst/>
          </a:prstGeom>
        </p:spPr>
      </p:pic>
    </p:spTree>
    <p:extLst>
      <p:ext uri="{BB962C8B-B14F-4D97-AF65-F5344CB8AC3E}">
        <p14:creationId xmlns:p14="http://schemas.microsoft.com/office/powerpoint/2010/main" val="1039162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0631F0-5A3A-CBD8-AE2B-94401B5C484E}"/>
              </a:ext>
            </a:extLst>
          </p:cNvPr>
          <p:cNvPicPr>
            <a:picLocks noChangeAspect="1"/>
          </p:cNvPicPr>
          <p:nvPr/>
        </p:nvPicPr>
        <p:blipFill>
          <a:blip r:embed="rId2"/>
          <a:stretch>
            <a:fillRect/>
          </a:stretch>
        </p:blipFill>
        <p:spPr>
          <a:xfrm>
            <a:off x="1156439" y="100960"/>
            <a:ext cx="9879121" cy="6656080"/>
          </a:xfrm>
          <a:prstGeom prst="rect">
            <a:avLst/>
          </a:prstGeom>
        </p:spPr>
      </p:pic>
    </p:spTree>
    <p:extLst>
      <p:ext uri="{BB962C8B-B14F-4D97-AF65-F5344CB8AC3E}">
        <p14:creationId xmlns:p14="http://schemas.microsoft.com/office/powerpoint/2010/main" val="475930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8ED772-C5CB-C6D8-1104-2A2FE1176B83}"/>
              </a:ext>
            </a:extLst>
          </p:cNvPr>
          <p:cNvSpPr txBox="1"/>
          <p:nvPr/>
        </p:nvSpPr>
        <p:spPr>
          <a:xfrm>
            <a:off x="783771" y="738606"/>
            <a:ext cx="10123715" cy="5262979"/>
          </a:xfrm>
          <a:prstGeom prst="rect">
            <a:avLst/>
          </a:prstGeom>
          <a:noFill/>
        </p:spPr>
        <p:txBody>
          <a:bodyPr wrap="square">
            <a:spAutoFit/>
          </a:bodyPr>
          <a:lstStyle/>
          <a:p>
            <a:r>
              <a:rPr lang="en-GB" b="1" dirty="0"/>
              <a:t>Single-cell RNA sequencing (</a:t>
            </a:r>
            <a:r>
              <a:rPr lang="en-GB" b="1" dirty="0" err="1"/>
              <a:t>scRNA-seq</a:t>
            </a:r>
            <a:r>
              <a:rPr lang="en-GB" b="1" dirty="0"/>
              <a:t>) allows researchers to </a:t>
            </a:r>
            <a:r>
              <a:rPr lang="en-GB" b="1" dirty="0" err="1"/>
              <a:t>analyze</a:t>
            </a:r>
            <a:r>
              <a:rPr lang="en-GB" b="1" dirty="0"/>
              <a:t> gene expression at the individual cell level, providing insights into cellular heterogeneity within a population. A crucial step in </a:t>
            </a:r>
            <a:r>
              <a:rPr lang="en-GB" b="1" dirty="0" err="1"/>
              <a:t>scRNA-seq</a:t>
            </a:r>
            <a:r>
              <a:rPr lang="en-GB" b="1" dirty="0"/>
              <a:t> data analysis is clustering, which groups cells with similar expression profiles, aiding in the identification of distinct cell types or states.​</a:t>
            </a:r>
          </a:p>
          <a:p>
            <a:endParaRPr lang="en-GB" sz="1200" dirty="0"/>
          </a:p>
          <a:p>
            <a:pPr lvl="1"/>
            <a:r>
              <a:rPr lang="en-GB" sz="1200" dirty="0"/>
              <a:t>The </a:t>
            </a:r>
            <a:r>
              <a:rPr lang="en-GB" sz="1200" dirty="0" err="1"/>
              <a:t>Scanpy</a:t>
            </a:r>
            <a:r>
              <a:rPr lang="en-GB" sz="1200" dirty="0"/>
              <a:t> tutorial on preprocessing and clustering offers a comprehensive guide to this process, using data from bone marrow mononuclear cells of healthy human donors. The key steps include:​</a:t>
            </a:r>
          </a:p>
          <a:p>
            <a:pPr lvl="1"/>
            <a:r>
              <a:rPr lang="en-GB" sz="1200" dirty="0"/>
              <a:t>scanpy.readthedocs.io</a:t>
            </a:r>
          </a:p>
          <a:p>
            <a:pPr lvl="1"/>
            <a:endParaRPr lang="en-GB" sz="1200" dirty="0"/>
          </a:p>
          <a:p>
            <a:pPr lvl="1"/>
            <a:r>
              <a:rPr lang="en-GB" sz="1200" dirty="0"/>
              <a:t>    * Quality Control (QC): Assessing and filtering cells based on metrics like gene count, total counts, and mitochondrial gene expression to ensure data reliability.​</a:t>
            </a:r>
          </a:p>
          <a:p>
            <a:pPr lvl="1"/>
            <a:endParaRPr lang="en-GB" sz="1200" dirty="0"/>
          </a:p>
          <a:p>
            <a:pPr lvl="1"/>
            <a:r>
              <a:rPr lang="en-GB" sz="1200" dirty="0"/>
              <a:t>    * Normalization: Adjusting for differences in sequencing depth across cells to make gene expression levels comparable.​</a:t>
            </a:r>
          </a:p>
          <a:p>
            <a:pPr lvl="1"/>
            <a:endParaRPr lang="en-GB" sz="1200" dirty="0"/>
          </a:p>
          <a:p>
            <a:pPr lvl="1"/>
            <a:r>
              <a:rPr lang="en-GB" sz="1200" dirty="0"/>
              <a:t>    * Feature Selection: Identifying highly variable genes that capture the most significant biological variation for downstream analysis.​</a:t>
            </a:r>
          </a:p>
          <a:p>
            <a:pPr lvl="1"/>
            <a:endParaRPr lang="en-GB" sz="1200" dirty="0"/>
          </a:p>
          <a:p>
            <a:pPr lvl="1"/>
            <a:r>
              <a:rPr lang="en-GB" sz="1200" dirty="0"/>
              <a:t>    * Dimensionality Reduction: Techniques like Principal Component Analysis (PCA) reduce data complexity while preserving essential information.​</a:t>
            </a:r>
          </a:p>
          <a:p>
            <a:pPr lvl="1"/>
            <a:endParaRPr lang="en-GB" sz="1200" dirty="0"/>
          </a:p>
          <a:p>
            <a:pPr lvl="1"/>
            <a:r>
              <a:rPr lang="en-GB" sz="1200" dirty="0"/>
              <a:t>    * </a:t>
            </a:r>
            <a:r>
              <a:rPr lang="en-GB" sz="1200" dirty="0" err="1"/>
              <a:t>Neighborhood</a:t>
            </a:r>
            <a:r>
              <a:rPr lang="en-GB" sz="1200" dirty="0"/>
              <a:t> Graph Construction and Visualization: Building a graph based on cell similarities and visualizing it using methods like UMAP or t-SNE.​</a:t>
            </a:r>
          </a:p>
          <a:p>
            <a:pPr lvl="1"/>
            <a:endParaRPr lang="en-GB" sz="1200" dirty="0"/>
          </a:p>
          <a:p>
            <a:pPr lvl="1"/>
            <a:r>
              <a:rPr lang="en-GB" sz="1200" dirty="0"/>
              <a:t>    * Clustering: Applying algorithms such as Leiden or Louvain to detect groups of similar cells within the data.​</a:t>
            </a:r>
          </a:p>
          <a:p>
            <a:pPr lvl="1"/>
            <a:endParaRPr lang="en-GB" sz="1200" dirty="0"/>
          </a:p>
          <a:p>
            <a:pPr lvl="1"/>
            <a:r>
              <a:rPr lang="en-GB" sz="1200" dirty="0"/>
              <a:t>    * Re-assessing Quality Control and Cell Filtering: Reviewing QC metrics post-clustering to refine the analysis.​</a:t>
            </a:r>
          </a:p>
          <a:p>
            <a:pPr lvl="1"/>
            <a:endParaRPr lang="en-GB" sz="1200" dirty="0"/>
          </a:p>
          <a:p>
            <a:pPr lvl="1"/>
            <a:r>
              <a:rPr lang="en-GB" sz="1200" dirty="0"/>
              <a:t>    * Manual Cell-Type Annotation: Assigning biological identities to clusters by comparing marker genes with known cell-type signatures.​</a:t>
            </a:r>
          </a:p>
          <a:p>
            <a:endParaRPr lang="en-GB" sz="1200" dirty="0"/>
          </a:p>
        </p:txBody>
      </p:sp>
    </p:spTree>
    <p:extLst>
      <p:ext uri="{BB962C8B-B14F-4D97-AF65-F5344CB8AC3E}">
        <p14:creationId xmlns:p14="http://schemas.microsoft.com/office/powerpoint/2010/main" val="1239662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C29178-2502-DEF9-2C17-8216AD72B36D}"/>
              </a:ext>
            </a:extLst>
          </p:cNvPr>
          <p:cNvPicPr>
            <a:picLocks noChangeAspect="1"/>
          </p:cNvPicPr>
          <p:nvPr/>
        </p:nvPicPr>
        <p:blipFill>
          <a:blip r:embed="rId2"/>
          <a:stretch>
            <a:fillRect/>
          </a:stretch>
        </p:blipFill>
        <p:spPr>
          <a:xfrm>
            <a:off x="0" y="777141"/>
            <a:ext cx="12192000" cy="5303717"/>
          </a:xfrm>
          <a:prstGeom prst="rect">
            <a:avLst/>
          </a:prstGeom>
        </p:spPr>
      </p:pic>
      <p:sp>
        <p:nvSpPr>
          <p:cNvPr id="4" name="TextBox 3">
            <a:extLst>
              <a:ext uri="{FF2B5EF4-FFF2-40B4-BE49-F238E27FC236}">
                <a16:creationId xmlns:a16="http://schemas.microsoft.com/office/drawing/2014/main" id="{4F2AA969-039D-C941-A020-C29F548480CE}"/>
              </a:ext>
            </a:extLst>
          </p:cNvPr>
          <p:cNvSpPr txBox="1"/>
          <p:nvPr/>
        </p:nvSpPr>
        <p:spPr>
          <a:xfrm>
            <a:off x="904875" y="-1"/>
            <a:ext cx="10557570" cy="646331"/>
          </a:xfrm>
          <a:prstGeom prst="rect">
            <a:avLst/>
          </a:prstGeom>
          <a:noFill/>
        </p:spPr>
        <p:txBody>
          <a:bodyPr wrap="none" rtlCol="0">
            <a:spAutoFit/>
          </a:bodyPr>
          <a:lstStyle/>
          <a:p>
            <a:r>
              <a:rPr lang="nb-NO" sz="3600" b="1" dirty="0">
                <a:solidFill>
                  <a:schemeClr val="accent1">
                    <a:lumMod val="50000"/>
                  </a:schemeClr>
                </a:solidFill>
              </a:rPr>
              <a:t>High </a:t>
            </a:r>
            <a:r>
              <a:rPr lang="en-US" sz="3600" b="1" dirty="0">
                <a:solidFill>
                  <a:schemeClr val="accent1">
                    <a:lumMod val="50000"/>
                  </a:schemeClr>
                </a:solidFill>
              </a:rPr>
              <a:t>Performance</a:t>
            </a:r>
            <a:r>
              <a:rPr lang="nb-NO" sz="3600" b="1" dirty="0">
                <a:solidFill>
                  <a:schemeClr val="accent1">
                    <a:lumMod val="50000"/>
                  </a:schemeClr>
                </a:solidFill>
              </a:rPr>
              <a:t> Computers - National </a:t>
            </a:r>
            <a:r>
              <a:rPr lang="en-US" sz="3600" b="1" dirty="0">
                <a:solidFill>
                  <a:schemeClr val="accent1">
                    <a:lumMod val="50000"/>
                  </a:schemeClr>
                </a:solidFill>
              </a:rPr>
              <a:t>Infrastructure</a:t>
            </a:r>
          </a:p>
        </p:txBody>
      </p:sp>
      <p:sp>
        <p:nvSpPr>
          <p:cNvPr id="6" name="TextBox 5">
            <a:extLst>
              <a:ext uri="{FF2B5EF4-FFF2-40B4-BE49-F238E27FC236}">
                <a16:creationId xmlns:a16="http://schemas.microsoft.com/office/drawing/2014/main" id="{D492F808-CAA1-CDD2-1803-2AA746CB5BBA}"/>
              </a:ext>
            </a:extLst>
          </p:cNvPr>
          <p:cNvSpPr txBox="1"/>
          <p:nvPr/>
        </p:nvSpPr>
        <p:spPr>
          <a:xfrm>
            <a:off x="3485055" y="6211669"/>
            <a:ext cx="6094070" cy="646331"/>
          </a:xfrm>
          <a:prstGeom prst="rect">
            <a:avLst/>
          </a:prstGeom>
          <a:noFill/>
        </p:spPr>
        <p:txBody>
          <a:bodyPr wrap="square">
            <a:spAutoFit/>
          </a:bodyPr>
          <a:lstStyle/>
          <a:p>
            <a:r>
              <a:rPr lang="en-GB" sz="3600" b="1" u="sng" dirty="0">
                <a:solidFill>
                  <a:schemeClr val="accent1">
                    <a:lumMod val="50000"/>
                  </a:schemeClr>
                </a:solidFill>
              </a:rPr>
              <a:t>https://www.sigma2.no/</a:t>
            </a:r>
          </a:p>
        </p:txBody>
      </p:sp>
    </p:spTree>
    <p:extLst>
      <p:ext uri="{BB962C8B-B14F-4D97-AF65-F5344CB8AC3E}">
        <p14:creationId xmlns:p14="http://schemas.microsoft.com/office/powerpoint/2010/main" val="2432929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393E8D-44F9-6526-182D-7770423191BD}"/>
              </a:ext>
            </a:extLst>
          </p:cNvPr>
          <p:cNvPicPr>
            <a:picLocks noChangeAspect="1"/>
          </p:cNvPicPr>
          <p:nvPr/>
        </p:nvPicPr>
        <p:blipFill>
          <a:blip r:embed="rId2"/>
          <a:stretch>
            <a:fillRect/>
          </a:stretch>
        </p:blipFill>
        <p:spPr>
          <a:xfrm>
            <a:off x="0" y="995451"/>
            <a:ext cx="12192000" cy="4867098"/>
          </a:xfrm>
          <a:prstGeom prst="rect">
            <a:avLst/>
          </a:prstGeom>
        </p:spPr>
      </p:pic>
      <p:sp>
        <p:nvSpPr>
          <p:cNvPr id="4" name="TextBox 3">
            <a:extLst>
              <a:ext uri="{FF2B5EF4-FFF2-40B4-BE49-F238E27FC236}">
                <a16:creationId xmlns:a16="http://schemas.microsoft.com/office/drawing/2014/main" id="{9894A896-BFAE-CC8C-A77A-A6E947DA4DAB}"/>
              </a:ext>
            </a:extLst>
          </p:cNvPr>
          <p:cNvSpPr txBox="1"/>
          <p:nvPr/>
        </p:nvSpPr>
        <p:spPr>
          <a:xfrm>
            <a:off x="3390120" y="6039730"/>
            <a:ext cx="6094070" cy="707886"/>
          </a:xfrm>
          <a:prstGeom prst="rect">
            <a:avLst/>
          </a:prstGeom>
          <a:noFill/>
        </p:spPr>
        <p:txBody>
          <a:bodyPr wrap="square">
            <a:spAutoFit/>
          </a:bodyPr>
          <a:lstStyle/>
          <a:p>
            <a:r>
              <a:rPr lang="en-GB" sz="4000" b="1" dirty="0">
                <a:solidFill>
                  <a:schemeClr val="accent1">
                    <a:lumMod val="50000"/>
                  </a:schemeClr>
                </a:solidFill>
              </a:rPr>
              <a:t>https://www.sigma2.no/</a:t>
            </a:r>
          </a:p>
        </p:txBody>
      </p:sp>
      <p:sp>
        <p:nvSpPr>
          <p:cNvPr id="5" name="TextBox 4">
            <a:extLst>
              <a:ext uri="{FF2B5EF4-FFF2-40B4-BE49-F238E27FC236}">
                <a16:creationId xmlns:a16="http://schemas.microsoft.com/office/drawing/2014/main" id="{F7FDCFAC-65B4-8471-D2D6-181EDE5AB3A1}"/>
              </a:ext>
            </a:extLst>
          </p:cNvPr>
          <p:cNvSpPr txBox="1"/>
          <p:nvPr/>
        </p:nvSpPr>
        <p:spPr>
          <a:xfrm>
            <a:off x="1396925" y="233495"/>
            <a:ext cx="9398150" cy="584775"/>
          </a:xfrm>
          <a:prstGeom prst="rect">
            <a:avLst/>
          </a:prstGeom>
          <a:noFill/>
        </p:spPr>
        <p:txBody>
          <a:bodyPr wrap="none" rtlCol="0">
            <a:spAutoFit/>
          </a:bodyPr>
          <a:lstStyle/>
          <a:p>
            <a:r>
              <a:rPr lang="nb-NO" sz="3200" b="1" dirty="0">
                <a:solidFill>
                  <a:schemeClr val="accent1">
                    <a:lumMod val="50000"/>
                  </a:schemeClr>
                </a:solidFill>
              </a:rPr>
              <a:t>High </a:t>
            </a:r>
            <a:r>
              <a:rPr lang="en-US" sz="3200" b="1" dirty="0">
                <a:solidFill>
                  <a:schemeClr val="accent1">
                    <a:lumMod val="50000"/>
                  </a:schemeClr>
                </a:solidFill>
              </a:rPr>
              <a:t>Performance</a:t>
            </a:r>
            <a:r>
              <a:rPr lang="nb-NO" sz="3200" b="1" dirty="0">
                <a:solidFill>
                  <a:schemeClr val="accent1">
                    <a:lumMod val="50000"/>
                  </a:schemeClr>
                </a:solidFill>
              </a:rPr>
              <a:t> Computers - National </a:t>
            </a:r>
            <a:r>
              <a:rPr lang="en-US" sz="3200" b="1" dirty="0">
                <a:solidFill>
                  <a:schemeClr val="accent1">
                    <a:lumMod val="50000"/>
                  </a:schemeClr>
                </a:solidFill>
              </a:rPr>
              <a:t>Infrastructure</a:t>
            </a:r>
          </a:p>
        </p:txBody>
      </p:sp>
    </p:spTree>
    <p:extLst>
      <p:ext uri="{BB962C8B-B14F-4D97-AF65-F5344CB8AC3E}">
        <p14:creationId xmlns:p14="http://schemas.microsoft.com/office/powerpoint/2010/main" val="2523248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851894-1554-AF8C-C842-F0CE393EE965}"/>
              </a:ext>
            </a:extLst>
          </p:cNvPr>
          <p:cNvPicPr>
            <a:picLocks noChangeAspect="1"/>
          </p:cNvPicPr>
          <p:nvPr/>
        </p:nvPicPr>
        <p:blipFill>
          <a:blip r:embed="rId3"/>
          <a:stretch>
            <a:fillRect/>
          </a:stretch>
        </p:blipFill>
        <p:spPr>
          <a:xfrm>
            <a:off x="248940" y="0"/>
            <a:ext cx="11694119" cy="6858000"/>
          </a:xfrm>
          <a:prstGeom prst="rect">
            <a:avLst/>
          </a:prstGeom>
        </p:spPr>
      </p:pic>
      <p:sp>
        <p:nvSpPr>
          <p:cNvPr id="4" name="TextBox 3">
            <a:extLst>
              <a:ext uri="{FF2B5EF4-FFF2-40B4-BE49-F238E27FC236}">
                <a16:creationId xmlns:a16="http://schemas.microsoft.com/office/drawing/2014/main" id="{C38A4F75-250B-BBD0-DC0F-BB1DB783DBE3}"/>
              </a:ext>
            </a:extLst>
          </p:cNvPr>
          <p:cNvSpPr txBox="1"/>
          <p:nvPr/>
        </p:nvSpPr>
        <p:spPr>
          <a:xfrm>
            <a:off x="2712720" y="2499360"/>
            <a:ext cx="2323393" cy="3416320"/>
          </a:xfrm>
          <a:prstGeom prst="rect">
            <a:avLst/>
          </a:prstGeom>
          <a:noFill/>
        </p:spPr>
        <p:txBody>
          <a:bodyPr wrap="none" rtlCol="0">
            <a:spAutoFit/>
          </a:bodyPr>
          <a:lstStyle/>
          <a:p>
            <a:r>
              <a:rPr lang="nb-NO" sz="5400" dirty="0">
                <a:solidFill>
                  <a:schemeClr val="bg1"/>
                </a:solidFill>
              </a:rPr>
              <a:t>UNIX</a:t>
            </a:r>
          </a:p>
          <a:p>
            <a:r>
              <a:rPr lang="nb-NO" sz="5400" dirty="0">
                <a:solidFill>
                  <a:schemeClr val="bg1"/>
                </a:solidFill>
              </a:rPr>
              <a:t>- cd </a:t>
            </a:r>
          </a:p>
          <a:p>
            <a:r>
              <a:rPr lang="nb-NO" sz="5400" dirty="0">
                <a:solidFill>
                  <a:schemeClr val="bg1"/>
                </a:solidFill>
              </a:rPr>
              <a:t>- </a:t>
            </a:r>
            <a:r>
              <a:rPr lang="nb-NO" sz="5400" dirty="0" err="1">
                <a:solidFill>
                  <a:schemeClr val="bg1"/>
                </a:solidFill>
              </a:rPr>
              <a:t>mkdir</a:t>
            </a:r>
            <a:r>
              <a:rPr lang="nb-NO" sz="5400" dirty="0">
                <a:solidFill>
                  <a:schemeClr val="bg1"/>
                </a:solidFill>
              </a:rPr>
              <a:t> </a:t>
            </a:r>
          </a:p>
          <a:p>
            <a:r>
              <a:rPr lang="nb-NO" sz="5400" dirty="0">
                <a:solidFill>
                  <a:schemeClr val="bg1"/>
                </a:solidFill>
              </a:rPr>
              <a:t>- </a:t>
            </a:r>
            <a:r>
              <a:rPr lang="nb-NO" sz="5400" dirty="0" err="1">
                <a:solidFill>
                  <a:schemeClr val="bg1"/>
                </a:solidFill>
              </a:rPr>
              <a:t>rsync</a:t>
            </a:r>
            <a:endParaRPr lang="en-GB" sz="5400" dirty="0">
              <a:solidFill>
                <a:schemeClr val="bg1"/>
              </a:solidFill>
            </a:endParaRPr>
          </a:p>
        </p:txBody>
      </p:sp>
      <p:pic>
        <p:nvPicPr>
          <p:cNvPr id="5" name="Picture 4">
            <a:extLst>
              <a:ext uri="{FF2B5EF4-FFF2-40B4-BE49-F238E27FC236}">
                <a16:creationId xmlns:a16="http://schemas.microsoft.com/office/drawing/2014/main" id="{D5973C80-9789-347F-D11B-8BF98AB36D7D}"/>
              </a:ext>
            </a:extLst>
          </p:cNvPr>
          <p:cNvPicPr>
            <a:picLocks noChangeAspect="1"/>
          </p:cNvPicPr>
          <p:nvPr/>
        </p:nvPicPr>
        <p:blipFill>
          <a:blip r:embed="rId4"/>
          <a:stretch>
            <a:fillRect/>
          </a:stretch>
        </p:blipFill>
        <p:spPr>
          <a:xfrm>
            <a:off x="7002073" y="0"/>
            <a:ext cx="5301791" cy="6858000"/>
          </a:xfrm>
          <a:prstGeom prst="rect">
            <a:avLst/>
          </a:prstGeom>
        </p:spPr>
      </p:pic>
    </p:spTree>
    <p:extLst>
      <p:ext uri="{BB962C8B-B14F-4D97-AF65-F5344CB8AC3E}">
        <p14:creationId xmlns:p14="http://schemas.microsoft.com/office/powerpoint/2010/main" val="103582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DC6D29-F566-5971-C841-6CE6A28F570C}"/>
              </a:ext>
            </a:extLst>
          </p:cNvPr>
          <p:cNvPicPr>
            <a:picLocks noChangeAspect="1"/>
          </p:cNvPicPr>
          <p:nvPr/>
        </p:nvPicPr>
        <p:blipFill>
          <a:blip r:embed="rId2"/>
          <a:stretch>
            <a:fillRect/>
          </a:stretch>
        </p:blipFill>
        <p:spPr>
          <a:xfrm>
            <a:off x="4522078" y="469344"/>
            <a:ext cx="7049284" cy="5919312"/>
          </a:xfrm>
          <a:prstGeom prst="rect">
            <a:avLst/>
          </a:prstGeom>
        </p:spPr>
      </p:pic>
      <p:sp>
        <p:nvSpPr>
          <p:cNvPr id="4" name="TextBox 3">
            <a:extLst>
              <a:ext uri="{FF2B5EF4-FFF2-40B4-BE49-F238E27FC236}">
                <a16:creationId xmlns:a16="http://schemas.microsoft.com/office/drawing/2014/main" id="{76AACE6E-085A-D805-C0B5-FA9CC0341031}"/>
              </a:ext>
            </a:extLst>
          </p:cNvPr>
          <p:cNvSpPr txBox="1"/>
          <p:nvPr/>
        </p:nvSpPr>
        <p:spPr>
          <a:xfrm>
            <a:off x="152400" y="6487596"/>
            <a:ext cx="6096000" cy="369332"/>
          </a:xfrm>
          <a:prstGeom prst="rect">
            <a:avLst/>
          </a:prstGeom>
          <a:noFill/>
        </p:spPr>
        <p:txBody>
          <a:bodyPr wrap="square">
            <a:spAutoFit/>
          </a:bodyPr>
          <a:lstStyle/>
          <a:p>
            <a:r>
              <a:rPr lang="en-GB" b="1" dirty="0"/>
              <a:t>https://slurm.schedmd.com/overview.html</a:t>
            </a:r>
          </a:p>
        </p:txBody>
      </p:sp>
      <p:pic>
        <p:nvPicPr>
          <p:cNvPr id="7" name="Picture 6">
            <a:extLst>
              <a:ext uri="{FF2B5EF4-FFF2-40B4-BE49-F238E27FC236}">
                <a16:creationId xmlns:a16="http://schemas.microsoft.com/office/drawing/2014/main" id="{E37D4C70-82C3-7A06-FC32-AC7233BCBBA3}"/>
              </a:ext>
            </a:extLst>
          </p:cNvPr>
          <p:cNvPicPr>
            <a:picLocks noChangeAspect="1"/>
          </p:cNvPicPr>
          <p:nvPr/>
        </p:nvPicPr>
        <p:blipFill>
          <a:blip r:embed="rId3"/>
          <a:stretch>
            <a:fillRect/>
          </a:stretch>
        </p:blipFill>
        <p:spPr>
          <a:xfrm>
            <a:off x="441960" y="1483342"/>
            <a:ext cx="3688080" cy="3374593"/>
          </a:xfrm>
          <a:prstGeom prst="rect">
            <a:avLst/>
          </a:prstGeom>
        </p:spPr>
      </p:pic>
    </p:spTree>
    <p:extLst>
      <p:ext uri="{BB962C8B-B14F-4D97-AF65-F5344CB8AC3E}">
        <p14:creationId xmlns:p14="http://schemas.microsoft.com/office/powerpoint/2010/main" val="3752978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649377-01AF-1FA4-8F04-9F5E8C6EAA23}"/>
              </a:ext>
            </a:extLst>
          </p:cNvPr>
          <p:cNvPicPr>
            <a:picLocks noChangeAspect="1"/>
          </p:cNvPicPr>
          <p:nvPr/>
        </p:nvPicPr>
        <p:blipFill>
          <a:blip r:embed="rId2"/>
          <a:stretch>
            <a:fillRect/>
          </a:stretch>
        </p:blipFill>
        <p:spPr>
          <a:xfrm>
            <a:off x="0" y="290689"/>
            <a:ext cx="12192000" cy="6276622"/>
          </a:xfrm>
          <a:prstGeom prst="rect">
            <a:avLst/>
          </a:prstGeom>
        </p:spPr>
      </p:pic>
    </p:spTree>
    <p:extLst>
      <p:ext uri="{BB962C8B-B14F-4D97-AF65-F5344CB8AC3E}">
        <p14:creationId xmlns:p14="http://schemas.microsoft.com/office/powerpoint/2010/main" val="1976726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A96CBE-6354-9837-9CE6-B42697842A7D}"/>
              </a:ext>
            </a:extLst>
          </p:cNvPr>
          <p:cNvPicPr>
            <a:picLocks noChangeAspect="1"/>
          </p:cNvPicPr>
          <p:nvPr/>
        </p:nvPicPr>
        <p:blipFill>
          <a:blip r:embed="rId2"/>
          <a:stretch>
            <a:fillRect/>
          </a:stretch>
        </p:blipFill>
        <p:spPr>
          <a:xfrm>
            <a:off x="1147535" y="788670"/>
            <a:ext cx="9435028" cy="5646420"/>
          </a:xfrm>
          <a:prstGeom prst="rect">
            <a:avLst/>
          </a:prstGeom>
        </p:spPr>
      </p:pic>
    </p:spTree>
    <p:extLst>
      <p:ext uri="{BB962C8B-B14F-4D97-AF65-F5344CB8AC3E}">
        <p14:creationId xmlns:p14="http://schemas.microsoft.com/office/powerpoint/2010/main" val="2267679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D759C3-E89B-ACF8-A287-C054EAD0AA8F}"/>
              </a:ext>
            </a:extLst>
          </p:cNvPr>
          <p:cNvPicPr>
            <a:picLocks noChangeAspect="1"/>
          </p:cNvPicPr>
          <p:nvPr/>
        </p:nvPicPr>
        <p:blipFill>
          <a:blip r:embed="rId2"/>
          <a:stretch>
            <a:fillRect/>
          </a:stretch>
        </p:blipFill>
        <p:spPr>
          <a:xfrm>
            <a:off x="0" y="130590"/>
            <a:ext cx="12192000" cy="5092111"/>
          </a:xfrm>
          <a:prstGeom prst="rect">
            <a:avLst/>
          </a:prstGeom>
        </p:spPr>
      </p:pic>
      <p:pic>
        <p:nvPicPr>
          <p:cNvPr id="4" name="Picture 3">
            <a:extLst>
              <a:ext uri="{FF2B5EF4-FFF2-40B4-BE49-F238E27FC236}">
                <a16:creationId xmlns:a16="http://schemas.microsoft.com/office/drawing/2014/main" id="{DCCD4F3E-9120-6BEB-8BA0-A458DCAD4085}"/>
              </a:ext>
            </a:extLst>
          </p:cNvPr>
          <p:cNvPicPr>
            <a:picLocks noChangeAspect="1"/>
          </p:cNvPicPr>
          <p:nvPr/>
        </p:nvPicPr>
        <p:blipFill>
          <a:blip r:embed="rId3"/>
          <a:stretch>
            <a:fillRect/>
          </a:stretch>
        </p:blipFill>
        <p:spPr>
          <a:xfrm>
            <a:off x="254643" y="5639237"/>
            <a:ext cx="5497975" cy="1218763"/>
          </a:xfrm>
          <a:prstGeom prst="rect">
            <a:avLst/>
          </a:prstGeom>
        </p:spPr>
      </p:pic>
      <p:pic>
        <p:nvPicPr>
          <p:cNvPr id="5" name="Picture 4" descr="A black background with a black square">
            <a:extLst>
              <a:ext uri="{FF2B5EF4-FFF2-40B4-BE49-F238E27FC236}">
                <a16:creationId xmlns:a16="http://schemas.microsoft.com/office/drawing/2014/main" id="{9804A1CC-BF16-40B3-8763-F4D899A9FBC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13518" y="761217"/>
            <a:ext cx="10198777" cy="5736811"/>
          </a:xfrm>
          <a:prstGeom prst="rect">
            <a:avLst/>
          </a:prstGeom>
        </p:spPr>
      </p:pic>
      <p:sp>
        <p:nvSpPr>
          <p:cNvPr id="6" name="TextBox 5">
            <a:extLst>
              <a:ext uri="{FF2B5EF4-FFF2-40B4-BE49-F238E27FC236}">
                <a16:creationId xmlns:a16="http://schemas.microsoft.com/office/drawing/2014/main" id="{176D8F87-1327-FED3-3239-21A4C9032780}"/>
              </a:ext>
            </a:extLst>
          </p:cNvPr>
          <p:cNvSpPr txBox="1"/>
          <p:nvPr/>
        </p:nvSpPr>
        <p:spPr>
          <a:xfrm>
            <a:off x="1264920" y="8490119"/>
            <a:ext cx="37544218" cy="230832"/>
          </a:xfrm>
          <a:prstGeom prst="rect">
            <a:avLst/>
          </a:prstGeom>
          <a:noFill/>
        </p:spPr>
        <p:txBody>
          <a:bodyPr wrap="square" rtlCol="0">
            <a:spAutoFit/>
          </a:bodyPr>
          <a:lstStyle/>
          <a:p>
            <a:r>
              <a:rPr lang="en-GB" sz="900">
                <a:hlinkClick r:id="rId5" tooltip="https://lthub.ubc.ca/guides/github-instructor-guide/"/>
              </a:rPr>
              <a:t>This Photo</a:t>
            </a:r>
            <a:r>
              <a:rPr lang="en-GB" sz="900"/>
              <a:t> by Unknown Author is licensed under </a:t>
            </a:r>
            <a:r>
              <a:rPr lang="en-GB" sz="900">
                <a:hlinkClick r:id="rId6" tooltip="https://creativecommons.org/licenses/by/3.0/"/>
              </a:rPr>
              <a:t>CC BY</a:t>
            </a:r>
            <a:endParaRPr lang="en-GB" sz="900"/>
          </a:p>
        </p:txBody>
      </p:sp>
      <p:sp>
        <p:nvSpPr>
          <p:cNvPr id="7" name="TextBox 6">
            <a:extLst>
              <a:ext uri="{FF2B5EF4-FFF2-40B4-BE49-F238E27FC236}">
                <a16:creationId xmlns:a16="http://schemas.microsoft.com/office/drawing/2014/main" id="{1E89EA4A-EA4A-EBD7-7777-50A19105124E}"/>
              </a:ext>
            </a:extLst>
          </p:cNvPr>
          <p:cNvSpPr txBox="1"/>
          <p:nvPr/>
        </p:nvSpPr>
        <p:spPr>
          <a:xfrm>
            <a:off x="1143000" y="-54076"/>
            <a:ext cx="6096000" cy="369332"/>
          </a:xfrm>
          <a:prstGeom prst="rect">
            <a:avLst/>
          </a:prstGeom>
          <a:noFill/>
        </p:spPr>
        <p:txBody>
          <a:bodyPr wrap="square">
            <a:spAutoFit/>
          </a:bodyPr>
          <a:lstStyle/>
          <a:p>
            <a:r>
              <a:rPr lang="en-GB" b="1" dirty="0"/>
              <a:t>https://nf-co.re/rnaseq/3.14.0</a:t>
            </a:r>
          </a:p>
        </p:txBody>
      </p:sp>
    </p:spTree>
    <p:extLst>
      <p:ext uri="{BB962C8B-B14F-4D97-AF65-F5344CB8AC3E}">
        <p14:creationId xmlns:p14="http://schemas.microsoft.com/office/powerpoint/2010/main" val="209639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E2C74A-FE75-DD5C-AA3E-431EF0C94797}"/>
              </a:ext>
            </a:extLst>
          </p:cNvPr>
          <p:cNvPicPr>
            <a:picLocks noChangeAspect="1"/>
          </p:cNvPicPr>
          <p:nvPr/>
        </p:nvPicPr>
        <p:blipFill>
          <a:blip r:embed="rId2"/>
          <a:stretch>
            <a:fillRect/>
          </a:stretch>
        </p:blipFill>
        <p:spPr>
          <a:xfrm>
            <a:off x="995423" y="1106946"/>
            <a:ext cx="10023676" cy="5601093"/>
          </a:xfrm>
          <a:prstGeom prst="rect">
            <a:avLst/>
          </a:prstGeom>
        </p:spPr>
      </p:pic>
    </p:spTree>
    <p:extLst>
      <p:ext uri="{BB962C8B-B14F-4D97-AF65-F5344CB8AC3E}">
        <p14:creationId xmlns:p14="http://schemas.microsoft.com/office/powerpoint/2010/main" val="593038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AB569C-00F1-87DC-B1C9-7B93E32F1CD1}"/>
              </a:ext>
            </a:extLst>
          </p:cNvPr>
          <p:cNvPicPr>
            <a:picLocks noChangeAspect="1"/>
          </p:cNvPicPr>
          <p:nvPr/>
        </p:nvPicPr>
        <p:blipFill>
          <a:blip r:embed="rId2"/>
          <a:stretch>
            <a:fillRect/>
          </a:stretch>
        </p:blipFill>
        <p:spPr>
          <a:xfrm>
            <a:off x="1020501" y="1440712"/>
            <a:ext cx="10150997" cy="4861438"/>
          </a:xfrm>
          <a:prstGeom prst="rect">
            <a:avLst/>
          </a:prstGeom>
        </p:spPr>
      </p:pic>
      <p:pic>
        <p:nvPicPr>
          <p:cNvPr id="4" name="Picture 3">
            <a:extLst>
              <a:ext uri="{FF2B5EF4-FFF2-40B4-BE49-F238E27FC236}">
                <a16:creationId xmlns:a16="http://schemas.microsoft.com/office/drawing/2014/main" id="{7946208C-A6B8-74A0-919C-4642B1486109}"/>
              </a:ext>
            </a:extLst>
          </p:cNvPr>
          <p:cNvPicPr>
            <a:picLocks noChangeAspect="1"/>
          </p:cNvPicPr>
          <p:nvPr/>
        </p:nvPicPr>
        <p:blipFill>
          <a:blip r:embed="rId3"/>
          <a:stretch>
            <a:fillRect/>
          </a:stretch>
        </p:blipFill>
        <p:spPr>
          <a:xfrm>
            <a:off x="3901777" y="0"/>
            <a:ext cx="3661870" cy="1589316"/>
          </a:xfrm>
          <a:prstGeom prst="rect">
            <a:avLst/>
          </a:prstGeom>
        </p:spPr>
      </p:pic>
    </p:spTree>
    <p:extLst>
      <p:ext uri="{BB962C8B-B14F-4D97-AF65-F5344CB8AC3E}">
        <p14:creationId xmlns:p14="http://schemas.microsoft.com/office/powerpoint/2010/main" val="439552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mputer script on a screen">
            <a:extLst>
              <a:ext uri="{FF2B5EF4-FFF2-40B4-BE49-F238E27FC236}">
                <a16:creationId xmlns:a16="http://schemas.microsoft.com/office/drawing/2014/main" id="{21BC43BF-7FAA-6452-6A4A-8B57EC80B50B}"/>
              </a:ext>
            </a:extLst>
          </p:cNvPr>
          <p:cNvPicPr>
            <a:picLocks noChangeAspect="1"/>
          </p:cNvPicPr>
          <p:nvPr/>
        </p:nvPicPr>
        <p:blipFill rotWithShape="1">
          <a:blip r:embed="rId2"/>
          <a:srcRect t="15730"/>
          <a:stretch/>
        </p:blipFill>
        <p:spPr>
          <a:xfrm>
            <a:off x="20" y="10"/>
            <a:ext cx="12191981" cy="6857990"/>
          </a:xfrm>
          <a:prstGeom prst="rect">
            <a:avLst/>
          </a:prstGeom>
        </p:spPr>
      </p:pic>
      <p:sp>
        <p:nvSpPr>
          <p:cNvPr id="10" name="Rectangle 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5A8B123-8F8E-F589-C4C4-C56A92F05D6A}"/>
              </a:ext>
            </a:extLst>
          </p:cNvPr>
          <p:cNvSpPr txBox="1"/>
          <p:nvPr/>
        </p:nvSpPr>
        <p:spPr>
          <a:xfrm>
            <a:off x="404553" y="3091928"/>
            <a:ext cx="11471072" cy="2387600"/>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8800" dirty="0">
                <a:solidFill>
                  <a:schemeClr val="bg1"/>
                </a:solidFill>
                <a:latin typeface="+mj-lt"/>
                <a:ea typeface="+mj-ea"/>
                <a:cs typeface="+mj-cs"/>
              </a:rPr>
              <a:t>Python, R, Julia, Java, C++, </a:t>
            </a:r>
            <a:r>
              <a:rPr lang="en-US" sz="8800" dirty="0" err="1">
                <a:solidFill>
                  <a:schemeClr val="bg1"/>
                </a:solidFill>
                <a:latin typeface="+mj-lt"/>
                <a:ea typeface="+mj-ea"/>
                <a:cs typeface="+mj-cs"/>
              </a:rPr>
              <a:t>Matlab</a:t>
            </a:r>
            <a:r>
              <a:rPr lang="en-US" sz="8800" dirty="0">
                <a:solidFill>
                  <a:schemeClr val="bg1"/>
                </a:solidFill>
                <a:latin typeface="+mj-lt"/>
                <a:ea typeface="+mj-ea"/>
                <a:cs typeface="+mj-cs"/>
              </a:rPr>
              <a:t>?</a:t>
            </a:r>
          </a:p>
        </p:txBody>
      </p:sp>
      <p:sp>
        <p:nvSpPr>
          <p:cNvPr id="12" name="Rectangle: Rounded Corners 1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703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07894-7105-6183-195D-FF689F5483CC}"/>
              </a:ext>
            </a:extLst>
          </p:cNvPr>
          <p:cNvSpPr txBox="1"/>
          <p:nvPr/>
        </p:nvSpPr>
        <p:spPr>
          <a:xfrm>
            <a:off x="971568" y="1524181"/>
            <a:ext cx="9975295" cy="1200329"/>
          </a:xfrm>
          <a:prstGeom prst="rect">
            <a:avLst/>
          </a:prstGeom>
          <a:noFill/>
        </p:spPr>
        <p:txBody>
          <a:bodyPr wrap="none" rtlCol="0">
            <a:spAutoFit/>
          </a:bodyPr>
          <a:lstStyle/>
          <a:p>
            <a:r>
              <a:rPr lang="en-US" sz="7200" dirty="0">
                <a:solidFill>
                  <a:schemeClr val="bg2">
                    <a:lumMod val="90000"/>
                  </a:schemeClr>
                </a:solidFill>
              </a:rPr>
              <a:t>Toolbox for bioinformatics</a:t>
            </a:r>
          </a:p>
        </p:txBody>
      </p:sp>
      <p:sp>
        <p:nvSpPr>
          <p:cNvPr id="3" name="TextBox 2">
            <a:extLst>
              <a:ext uri="{FF2B5EF4-FFF2-40B4-BE49-F238E27FC236}">
                <a16:creationId xmlns:a16="http://schemas.microsoft.com/office/drawing/2014/main" id="{86861AC2-3B3C-4F19-1A91-7337569AD744}"/>
              </a:ext>
            </a:extLst>
          </p:cNvPr>
          <p:cNvSpPr txBox="1"/>
          <p:nvPr/>
        </p:nvSpPr>
        <p:spPr>
          <a:xfrm>
            <a:off x="971568" y="2828835"/>
            <a:ext cx="8258223" cy="1200329"/>
          </a:xfrm>
          <a:prstGeom prst="rect">
            <a:avLst/>
          </a:prstGeom>
          <a:noFill/>
        </p:spPr>
        <p:txBody>
          <a:bodyPr wrap="none" rtlCol="0">
            <a:spAutoFit/>
          </a:bodyPr>
          <a:lstStyle/>
          <a:p>
            <a:r>
              <a:rPr lang="en-US" sz="7200" dirty="0"/>
              <a:t>When to use Python?</a:t>
            </a:r>
          </a:p>
        </p:txBody>
      </p:sp>
      <p:sp>
        <p:nvSpPr>
          <p:cNvPr id="4" name="TextBox 3">
            <a:extLst>
              <a:ext uri="{FF2B5EF4-FFF2-40B4-BE49-F238E27FC236}">
                <a16:creationId xmlns:a16="http://schemas.microsoft.com/office/drawing/2014/main" id="{D7D6DE6A-32E7-EAB7-42B5-3D827673CEAD}"/>
              </a:ext>
            </a:extLst>
          </p:cNvPr>
          <p:cNvSpPr txBox="1"/>
          <p:nvPr/>
        </p:nvSpPr>
        <p:spPr>
          <a:xfrm>
            <a:off x="971567" y="4133490"/>
            <a:ext cx="4879413" cy="1200329"/>
          </a:xfrm>
          <a:prstGeom prst="rect">
            <a:avLst/>
          </a:prstGeom>
          <a:noFill/>
        </p:spPr>
        <p:txBody>
          <a:bodyPr wrap="none" rtlCol="0">
            <a:spAutoFit/>
          </a:bodyPr>
          <a:lstStyle/>
          <a:p>
            <a:r>
              <a:rPr lang="en-US" sz="7200" dirty="0">
                <a:solidFill>
                  <a:schemeClr val="bg2">
                    <a:lumMod val="90000"/>
                  </a:schemeClr>
                </a:solidFill>
              </a:rPr>
              <a:t>Today tasks?</a:t>
            </a:r>
          </a:p>
        </p:txBody>
      </p:sp>
    </p:spTree>
    <p:extLst>
      <p:ext uri="{BB962C8B-B14F-4D97-AF65-F5344CB8AC3E}">
        <p14:creationId xmlns:p14="http://schemas.microsoft.com/office/powerpoint/2010/main" val="243860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3DB79F-6C15-D87F-A0E7-8F8B683968DF}"/>
              </a:ext>
            </a:extLst>
          </p:cNvPr>
          <p:cNvSpPr txBox="1"/>
          <p:nvPr/>
        </p:nvSpPr>
        <p:spPr>
          <a:xfrm>
            <a:off x="105508" y="6488730"/>
            <a:ext cx="6096000" cy="338554"/>
          </a:xfrm>
          <a:prstGeom prst="rect">
            <a:avLst/>
          </a:prstGeom>
          <a:noFill/>
        </p:spPr>
        <p:txBody>
          <a:bodyPr wrap="square">
            <a:spAutoFit/>
          </a:bodyPr>
          <a:lstStyle/>
          <a:p>
            <a:r>
              <a:rPr lang="en-GB" sz="1600" i="1" dirty="0">
                <a:solidFill>
                  <a:schemeClr val="accent1">
                    <a:lumMod val="50000"/>
                  </a:schemeClr>
                </a:solidFill>
              </a:rPr>
              <a:t>https://www.oecd.org/chemicalsafety/risk-assessment/iata/</a:t>
            </a:r>
          </a:p>
        </p:txBody>
      </p:sp>
      <p:pic>
        <p:nvPicPr>
          <p:cNvPr id="2" name="Picture 1">
            <a:extLst>
              <a:ext uri="{FF2B5EF4-FFF2-40B4-BE49-F238E27FC236}">
                <a16:creationId xmlns:a16="http://schemas.microsoft.com/office/drawing/2014/main" id="{B1BB8FCF-DC0E-26EC-BCDB-C82EEDD49459}"/>
              </a:ext>
            </a:extLst>
          </p:cNvPr>
          <p:cNvPicPr>
            <a:picLocks noChangeAspect="1"/>
          </p:cNvPicPr>
          <p:nvPr/>
        </p:nvPicPr>
        <p:blipFill>
          <a:blip r:embed="rId3"/>
          <a:stretch>
            <a:fillRect/>
          </a:stretch>
        </p:blipFill>
        <p:spPr>
          <a:xfrm>
            <a:off x="0" y="1025997"/>
            <a:ext cx="12196510" cy="5086350"/>
          </a:xfrm>
          <a:prstGeom prst="rect">
            <a:avLst/>
          </a:prstGeom>
        </p:spPr>
      </p:pic>
      <p:sp>
        <p:nvSpPr>
          <p:cNvPr id="4" name="TextBox 3">
            <a:extLst>
              <a:ext uri="{FF2B5EF4-FFF2-40B4-BE49-F238E27FC236}">
                <a16:creationId xmlns:a16="http://schemas.microsoft.com/office/drawing/2014/main" id="{91712D89-9B03-B5D3-427C-903105735A7E}"/>
              </a:ext>
            </a:extLst>
          </p:cNvPr>
          <p:cNvSpPr txBox="1"/>
          <p:nvPr/>
        </p:nvSpPr>
        <p:spPr>
          <a:xfrm>
            <a:off x="1932363" y="222433"/>
            <a:ext cx="10430933" cy="523220"/>
          </a:xfrm>
          <a:prstGeom prst="rect">
            <a:avLst/>
          </a:prstGeom>
          <a:noFill/>
        </p:spPr>
        <p:txBody>
          <a:bodyPr wrap="square">
            <a:spAutoFit/>
          </a:bodyPr>
          <a:lstStyle/>
          <a:p>
            <a:r>
              <a:rPr lang="en-GB" sz="2800" dirty="0">
                <a:solidFill>
                  <a:schemeClr val="accent1">
                    <a:lumMod val="50000"/>
                  </a:schemeClr>
                </a:solidFill>
              </a:rPr>
              <a:t>Integrated Approaches to Testing and Assessment (IATA)</a:t>
            </a:r>
          </a:p>
        </p:txBody>
      </p:sp>
    </p:spTree>
    <p:extLst>
      <p:ext uri="{BB962C8B-B14F-4D97-AF65-F5344CB8AC3E}">
        <p14:creationId xmlns:p14="http://schemas.microsoft.com/office/powerpoint/2010/main" val="2098317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e 5" descr="Et bilde som inneholder tekst, grafisk design, Grafikk, skjermbilde&#10;&#10;Automatisk generert beskrivelse">
            <a:extLst>
              <a:ext uri="{FF2B5EF4-FFF2-40B4-BE49-F238E27FC236}">
                <a16:creationId xmlns:a16="http://schemas.microsoft.com/office/drawing/2014/main" id="{376BB9A4-46AD-2C55-8919-73D18E0F0CCE}"/>
              </a:ext>
            </a:extLst>
          </p:cNvPr>
          <p:cNvPicPr>
            <a:picLocks noChangeAspect="1"/>
          </p:cNvPicPr>
          <p:nvPr/>
        </p:nvPicPr>
        <p:blipFill>
          <a:blip r:embed="rId2"/>
          <a:stretch>
            <a:fillRect/>
          </a:stretch>
        </p:blipFill>
        <p:spPr>
          <a:xfrm>
            <a:off x="279400" y="1163363"/>
            <a:ext cx="11633199" cy="4174666"/>
          </a:xfrm>
          <a:prstGeom prst="rect">
            <a:avLst/>
          </a:prstGeom>
        </p:spPr>
      </p:pic>
      <p:pic>
        <p:nvPicPr>
          <p:cNvPr id="6" name="Picture 5">
            <a:extLst>
              <a:ext uri="{FF2B5EF4-FFF2-40B4-BE49-F238E27FC236}">
                <a16:creationId xmlns:a16="http://schemas.microsoft.com/office/drawing/2014/main" id="{461A2367-9A46-04FD-FFAB-596AF86537EC}"/>
              </a:ext>
            </a:extLst>
          </p:cNvPr>
          <p:cNvPicPr>
            <a:picLocks noChangeAspect="1"/>
          </p:cNvPicPr>
          <p:nvPr/>
        </p:nvPicPr>
        <p:blipFill>
          <a:blip r:embed="rId3"/>
          <a:stretch>
            <a:fillRect/>
          </a:stretch>
        </p:blipFill>
        <p:spPr>
          <a:xfrm>
            <a:off x="160282" y="154051"/>
            <a:ext cx="3322077" cy="2018623"/>
          </a:xfrm>
          <a:prstGeom prst="rect">
            <a:avLst/>
          </a:prstGeom>
        </p:spPr>
      </p:pic>
      <p:pic>
        <p:nvPicPr>
          <p:cNvPr id="3" name="Picture 2" descr="A person wearing glasses and a green shirt&#10;&#10;Description automatically generated">
            <a:extLst>
              <a:ext uri="{FF2B5EF4-FFF2-40B4-BE49-F238E27FC236}">
                <a16:creationId xmlns:a16="http://schemas.microsoft.com/office/drawing/2014/main" id="{14B8746A-0D54-C30B-E1F9-2EBA3867C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673600" y="481077"/>
            <a:ext cx="2616200" cy="1962149"/>
          </a:xfrm>
          <a:prstGeom prst="rect">
            <a:avLst/>
          </a:prstGeom>
        </p:spPr>
      </p:pic>
      <p:sp>
        <p:nvSpPr>
          <p:cNvPr id="5" name="TextBox 4">
            <a:extLst>
              <a:ext uri="{FF2B5EF4-FFF2-40B4-BE49-F238E27FC236}">
                <a16:creationId xmlns:a16="http://schemas.microsoft.com/office/drawing/2014/main" id="{868CD8F0-FA8F-B35D-13E5-7F948E8B38B8}"/>
              </a:ext>
            </a:extLst>
          </p:cNvPr>
          <p:cNvSpPr txBox="1"/>
          <p:nvPr/>
        </p:nvSpPr>
        <p:spPr>
          <a:xfrm>
            <a:off x="3466679" y="2400920"/>
            <a:ext cx="1533946" cy="369332"/>
          </a:xfrm>
          <a:prstGeom prst="rect">
            <a:avLst/>
          </a:prstGeom>
          <a:noFill/>
        </p:spPr>
        <p:txBody>
          <a:bodyPr wrap="none" rtlCol="0">
            <a:spAutoFit/>
          </a:bodyPr>
          <a:lstStyle/>
          <a:p>
            <a:r>
              <a:rPr lang="nb-NO" b="1" dirty="0">
                <a:solidFill>
                  <a:schemeClr val="accent1">
                    <a:lumMod val="50000"/>
                  </a:schemeClr>
                </a:solidFill>
              </a:rPr>
              <a:t>Nurettin Yarar</a:t>
            </a:r>
            <a:endParaRPr lang="en-GB" b="1" dirty="0">
              <a:solidFill>
                <a:schemeClr val="accent1">
                  <a:lumMod val="50000"/>
                </a:schemeClr>
              </a:solidFill>
            </a:endParaRPr>
          </a:p>
        </p:txBody>
      </p:sp>
      <p:pic>
        <p:nvPicPr>
          <p:cNvPr id="7" name="Picture 6">
            <a:extLst>
              <a:ext uri="{FF2B5EF4-FFF2-40B4-BE49-F238E27FC236}">
                <a16:creationId xmlns:a16="http://schemas.microsoft.com/office/drawing/2014/main" id="{0A34BF3D-0ABB-DF79-0946-EA2270C02612}"/>
              </a:ext>
            </a:extLst>
          </p:cNvPr>
          <p:cNvPicPr>
            <a:picLocks noChangeAspect="1"/>
          </p:cNvPicPr>
          <p:nvPr/>
        </p:nvPicPr>
        <p:blipFill>
          <a:blip r:embed="rId5"/>
          <a:stretch>
            <a:fillRect/>
          </a:stretch>
        </p:blipFill>
        <p:spPr>
          <a:xfrm>
            <a:off x="6629737" y="5804613"/>
            <a:ext cx="1738759" cy="754652"/>
          </a:xfrm>
          <a:prstGeom prst="rect">
            <a:avLst/>
          </a:prstGeom>
        </p:spPr>
      </p:pic>
      <p:sp>
        <p:nvSpPr>
          <p:cNvPr id="8" name="TextBox 7">
            <a:extLst>
              <a:ext uri="{FF2B5EF4-FFF2-40B4-BE49-F238E27FC236}">
                <a16:creationId xmlns:a16="http://schemas.microsoft.com/office/drawing/2014/main" id="{480E05B0-B609-BF6C-33E8-D1DB7423237C}"/>
              </a:ext>
            </a:extLst>
          </p:cNvPr>
          <p:cNvSpPr txBox="1"/>
          <p:nvPr/>
        </p:nvSpPr>
        <p:spPr>
          <a:xfrm>
            <a:off x="1184875" y="5812607"/>
            <a:ext cx="6097554" cy="369332"/>
          </a:xfrm>
          <a:prstGeom prst="rect">
            <a:avLst/>
          </a:prstGeom>
          <a:noFill/>
        </p:spPr>
        <p:txBody>
          <a:bodyPr wrap="square">
            <a:spAutoFit/>
          </a:bodyPr>
          <a:lstStyle/>
          <a:p>
            <a:r>
              <a:rPr lang="en-GB" dirty="0"/>
              <a:t>https://aop-networkfinder.no/</a:t>
            </a:r>
          </a:p>
        </p:txBody>
      </p:sp>
    </p:spTree>
    <p:extLst>
      <p:ext uri="{BB962C8B-B14F-4D97-AF65-F5344CB8AC3E}">
        <p14:creationId xmlns:p14="http://schemas.microsoft.com/office/powerpoint/2010/main" val="131831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Sylinder 3">
            <a:extLst>
              <a:ext uri="{FF2B5EF4-FFF2-40B4-BE49-F238E27FC236}">
                <a16:creationId xmlns:a16="http://schemas.microsoft.com/office/drawing/2014/main" id="{807DF80A-AA8A-29E1-7A62-78515D1EFF86}"/>
              </a:ext>
            </a:extLst>
          </p:cNvPr>
          <p:cNvSpPr txBox="1"/>
          <p:nvPr/>
        </p:nvSpPr>
        <p:spPr>
          <a:xfrm>
            <a:off x="428656" y="1352104"/>
            <a:ext cx="10668000" cy="3970318"/>
          </a:xfrm>
          <a:prstGeom prst="rect">
            <a:avLst/>
          </a:prstGeom>
          <a:noFill/>
        </p:spPr>
        <p:txBody>
          <a:bodyPr wrap="square" rtlCol="0">
            <a:spAutoFit/>
          </a:bodyPr>
          <a:lstStyle/>
          <a:p>
            <a:r>
              <a:rPr lang="en-US" sz="2400" b="1" dirty="0">
                <a:solidFill>
                  <a:schemeClr val="accent1">
                    <a:lumMod val="50000"/>
                  </a:schemeClr>
                </a:solidFill>
              </a:rPr>
              <a:t>Goal of the application</a:t>
            </a:r>
          </a:p>
          <a:p>
            <a:r>
              <a:rPr lang="en-US" dirty="0"/>
              <a:t>	User friendly tool</a:t>
            </a:r>
          </a:p>
          <a:p>
            <a:r>
              <a:rPr lang="en-US" dirty="0"/>
              <a:t>	Search and extend on existing AOP</a:t>
            </a:r>
          </a:p>
          <a:p>
            <a:r>
              <a:rPr lang="en-US" dirty="0"/>
              <a:t>	‘Predict the effect of a chemical substance’ </a:t>
            </a:r>
          </a:p>
          <a:p>
            <a:r>
              <a:rPr lang="en-US" dirty="0"/>
              <a:t>	 using Bayesian Network</a:t>
            </a:r>
          </a:p>
          <a:p>
            <a:endParaRPr lang="en-US" dirty="0"/>
          </a:p>
          <a:p>
            <a:r>
              <a:rPr lang="en-US" sz="2400" b="1" dirty="0">
                <a:solidFill>
                  <a:schemeClr val="accent1">
                    <a:lumMod val="50000"/>
                  </a:schemeClr>
                </a:solidFill>
              </a:rPr>
              <a:t>Client-side</a:t>
            </a:r>
          </a:p>
          <a:p>
            <a:endParaRPr lang="en-US" dirty="0"/>
          </a:p>
          <a:p>
            <a:r>
              <a:rPr lang="en-US" sz="2400" b="1" dirty="0">
                <a:solidFill>
                  <a:schemeClr val="accent1">
                    <a:lumMod val="50000"/>
                  </a:schemeClr>
                </a:solidFill>
              </a:rPr>
              <a:t>Multipage Application</a:t>
            </a:r>
          </a:p>
          <a:p>
            <a:r>
              <a:rPr lang="en-US" dirty="0"/>
              <a:t>	Page 1: Visualize, manipulate and ‘predict’</a:t>
            </a:r>
          </a:p>
          <a:p>
            <a:r>
              <a:rPr lang="en-US" dirty="0"/>
              <a:t>	Page 2: Raw data </a:t>
            </a:r>
          </a:p>
          <a:p>
            <a:r>
              <a:rPr lang="en-US" dirty="0"/>
              <a:t>	Page 3: Simple text mining tool</a:t>
            </a:r>
          </a:p>
          <a:p>
            <a:r>
              <a:rPr lang="en-US" dirty="0"/>
              <a:t>	</a:t>
            </a:r>
          </a:p>
        </p:txBody>
      </p:sp>
      <p:pic>
        <p:nvPicPr>
          <p:cNvPr id="6" name="Bilde 5">
            <a:extLst>
              <a:ext uri="{FF2B5EF4-FFF2-40B4-BE49-F238E27FC236}">
                <a16:creationId xmlns:a16="http://schemas.microsoft.com/office/drawing/2014/main" id="{4C892886-0D4C-06BB-071E-33BF5AA82919}"/>
              </a:ext>
            </a:extLst>
          </p:cNvPr>
          <p:cNvPicPr>
            <a:picLocks noChangeAspect="1"/>
          </p:cNvPicPr>
          <p:nvPr/>
        </p:nvPicPr>
        <p:blipFill>
          <a:blip r:embed="rId3"/>
          <a:stretch>
            <a:fillRect/>
          </a:stretch>
        </p:blipFill>
        <p:spPr>
          <a:xfrm>
            <a:off x="5136213" y="4418226"/>
            <a:ext cx="2078838" cy="2256300"/>
          </a:xfrm>
          <a:prstGeom prst="rect">
            <a:avLst/>
          </a:prstGeom>
        </p:spPr>
      </p:pic>
      <p:pic>
        <p:nvPicPr>
          <p:cNvPr id="7" name="Bilde 6">
            <a:extLst>
              <a:ext uri="{FF2B5EF4-FFF2-40B4-BE49-F238E27FC236}">
                <a16:creationId xmlns:a16="http://schemas.microsoft.com/office/drawing/2014/main" id="{24B7AF40-6B19-7B7E-48E2-BF528833EB56}"/>
              </a:ext>
            </a:extLst>
          </p:cNvPr>
          <p:cNvPicPr>
            <a:picLocks noChangeAspect="1"/>
          </p:cNvPicPr>
          <p:nvPr/>
        </p:nvPicPr>
        <p:blipFill>
          <a:blip r:embed="rId4"/>
          <a:stretch>
            <a:fillRect/>
          </a:stretch>
        </p:blipFill>
        <p:spPr>
          <a:xfrm>
            <a:off x="7215051" y="0"/>
            <a:ext cx="4976949" cy="6858000"/>
          </a:xfrm>
          <a:prstGeom prst="rect">
            <a:avLst/>
          </a:prstGeom>
        </p:spPr>
      </p:pic>
      <p:pic>
        <p:nvPicPr>
          <p:cNvPr id="1026" name="Picture 2" descr="Logos - NIPH">
            <a:extLst>
              <a:ext uri="{FF2B5EF4-FFF2-40B4-BE49-F238E27FC236}">
                <a16:creationId xmlns:a16="http://schemas.microsoft.com/office/drawing/2014/main" id="{7D953312-BA51-187B-EEC4-D496E1922A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3105" y="76201"/>
            <a:ext cx="3045565" cy="18506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03A8960-D5E4-90C0-75E9-74614A96F431}"/>
              </a:ext>
            </a:extLst>
          </p:cNvPr>
          <p:cNvPicPr>
            <a:picLocks noChangeAspect="1"/>
          </p:cNvPicPr>
          <p:nvPr/>
        </p:nvPicPr>
        <p:blipFill>
          <a:blip r:embed="rId6"/>
          <a:stretch>
            <a:fillRect/>
          </a:stretch>
        </p:blipFill>
        <p:spPr>
          <a:xfrm>
            <a:off x="7602010" y="172368"/>
            <a:ext cx="4042318" cy="1754437"/>
          </a:xfrm>
          <a:prstGeom prst="rect">
            <a:avLst/>
          </a:prstGeom>
        </p:spPr>
      </p:pic>
      <p:pic>
        <p:nvPicPr>
          <p:cNvPr id="5" name="Picture 4">
            <a:extLst>
              <a:ext uri="{FF2B5EF4-FFF2-40B4-BE49-F238E27FC236}">
                <a16:creationId xmlns:a16="http://schemas.microsoft.com/office/drawing/2014/main" id="{2ABFEA0C-90F0-2CE2-F44A-2B69B95020F8}"/>
              </a:ext>
            </a:extLst>
          </p:cNvPr>
          <p:cNvPicPr>
            <a:picLocks noChangeAspect="1"/>
          </p:cNvPicPr>
          <p:nvPr/>
        </p:nvPicPr>
        <p:blipFill>
          <a:blip r:embed="rId7"/>
          <a:stretch>
            <a:fillRect/>
          </a:stretch>
        </p:blipFill>
        <p:spPr>
          <a:xfrm>
            <a:off x="7746342" y="2443884"/>
            <a:ext cx="3753654" cy="1046692"/>
          </a:xfrm>
          <a:prstGeom prst="rect">
            <a:avLst/>
          </a:prstGeom>
        </p:spPr>
      </p:pic>
    </p:spTree>
    <p:extLst>
      <p:ext uri="{BB962C8B-B14F-4D97-AF65-F5344CB8AC3E}">
        <p14:creationId xmlns:p14="http://schemas.microsoft.com/office/powerpoint/2010/main" val="1699202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5E112-6439-73F8-CAEF-DC189140E6FA}"/>
              </a:ext>
            </a:extLst>
          </p:cNvPr>
          <p:cNvPicPr>
            <a:picLocks noChangeAspect="1"/>
          </p:cNvPicPr>
          <p:nvPr/>
        </p:nvPicPr>
        <p:blipFill>
          <a:blip r:embed="rId2"/>
          <a:stretch>
            <a:fillRect/>
          </a:stretch>
        </p:blipFill>
        <p:spPr>
          <a:xfrm>
            <a:off x="64456" y="0"/>
            <a:ext cx="12063087" cy="6858000"/>
          </a:xfrm>
          <a:prstGeom prst="rect">
            <a:avLst/>
          </a:prstGeom>
        </p:spPr>
      </p:pic>
    </p:spTree>
    <p:extLst>
      <p:ext uri="{BB962C8B-B14F-4D97-AF65-F5344CB8AC3E}">
        <p14:creationId xmlns:p14="http://schemas.microsoft.com/office/powerpoint/2010/main" val="4155997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network&#10;&#10;Description automatically generated">
            <a:extLst>
              <a:ext uri="{FF2B5EF4-FFF2-40B4-BE49-F238E27FC236}">
                <a16:creationId xmlns:a16="http://schemas.microsoft.com/office/drawing/2014/main" id="{719D3437-E7D2-042E-A728-4EDACB547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4390" y="0"/>
            <a:ext cx="6543220" cy="6858000"/>
          </a:xfrm>
          <a:prstGeom prst="rect">
            <a:avLst/>
          </a:prstGeom>
        </p:spPr>
      </p:pic>
      <p:pic>
        <p:nvPicPr>
          <p:cNvPr id="4" name="Picture 3">
            <a:extLst>
              <a:ext uri="{FF2B5EF4-FFF2-40B4-BE49-F238E27FC236}">
                <a16:creationId xmlns:a16="http://schemas.microsoft.com/office/drawing/2014/main" id="{848EE478-51F8-DA0B-7753-E8D9B62A073E}"/>
              </a:ext>
            </a:extLst>
          </p:cNvPr>
          <p:cNvPicPr>
            <a:picLocks noChangeAspect="1"/>
          </p:cNvPicPr>
          <p:nvPr/>
        </p:nvPicPr>
        <p:blipFill>
          <a:blip r:embed="rId3"/>
          <a:stretch>
            <a:fillRect/>
          </a:stretch>
        </p:blipFill>
        <p:spPr>
          <a:xfrm>
            <a:off x="138686" y="1423785"/>
            <a:ext cx="2217904" cy="1226046"/>
          </a:xfrm>
          <a:prstGeom prst="rect">
            <a:avLst/>
          </a:prstGeom>
        </p:spPr>
      </p:pic>
      <p:pic>
        <p:nvPicPr>
          <p:cNvPr id="5" name="Picture 4">
            <a:extLst>
              <a:ext uri="{FF2B5EF4-FFF2-40B4-BE49-F238E27FC236}">
                <a16:creationId xmlns:a16="http://schemas.microsoft.com/office/drawing/2014/main" id="{2729F83A-0CEF-FBAE-DD43-1737D28A9BC6}"/>
              </a:ext>
            </a:extLst>
          </p:cNvPr>
          <p:cNvPicPr>
            <a:picLocks noChangeAspect="1"/>
          </p:cNvPicPr>
          <p:nvPr/>
        </p:nvPicPr>
        <p:blipFill>
          <a:blip r:embed="rId4"/>
          <a:stretch>
            <a:fillRect/>
          </a:stretch>
        </p:blipFill>
        <p:spPr>
          <a:xfrm>
            <a:off x="0" y="0"/>
            <a:ext cx="2691324" cy="1640979"/>
          </a:xfrm>
          <a:prstGeom prst="rect">
            <a:avLst/>
          </a:prstGeom>
        </p:spPr>
      </p:pic>
      <p:sp>
        <p:nvSpPr>
          <p:cNvPr id="7" name="TextBox 6">
            <a:extLst>
              <a:ext uri="{FF2B5EF4-FFF2-40B4-BE49-F238E27FC236}">
                <a16:creationId xmlns:a16="http://schemas.microsoft.com/office/drawing/2014/main" id="{7F731D4C-6E16-C9CF-2E34-7293B19E2BE5}"/>
              </a:ext>
            </a:extLst>
          </p:cNvPr>
          <p:cNvSpPr txBox="1"/>
          <p:nvPr/>
        </p:nvSpPr>
        <p:spPr>
          <a:xfrm>
            <a:off x="1276326" y="5284975"/>
            <a:ext cx="2160528" cy="954107"/>
          </a:xfrm>
          <a:prstGeom prst="rect">
            <a:avLst/>
          </a:prstGeom>
          <a:noFill/>
        </p:spPr>
        <p:txBody>
          <a:bodyPr wrap="none" rtlCol="0">
            <a:spAutoFit/>
          </a:bodyPr>
          <a:lstStyle/>
          <a:p>
            <a:r>
              <a:rPr lang="en-US" sz="2800" b="1" dirty="0"/>
              <a:t>Adult </a:t>
            </a:r>
          </a:p>
          <a:p>
            <a:r>
              <a:rPr lang="en-US" sz="2800" b="1" dirty="0"/>
              <a:t>neurotoxicity</a:t>
            </a:r>
          </a:p>
        </p:txBody>
      </p:sp>
      <p:sp>
        <p:nvSpPr>
          <p:cNvPr id="8" name="TextBox 7">
            <a:extLst>
              <a:ext uri="{FF2B5EF4-FFF2-40B4-BE49-F238E27FC236}">
                <a16:creationId xmlns:a16="http://schemas.microsoft.com/office/drawing/2014/main" id="{1643054E-B490-28D9-93AE-9A3451B39D76}"/>
              </a:ext>
            </a:extLst>
          </p:cNvPr>
          <p:cNvSpPr txBox="1"/>
          <p:nvPr/>
        </p:nvSpPr>
        <p:spPr>
          <a:xfrm>
            <a:off x="9032221" y="469678"/>
            <a:ext cx="2541978" cy="954107"/>
          </a:xfrm>
          <a:prstGeom prst="rect">
            <a:avLst/>
          </a:prstGeom>
          <a:noFill/>
        </p:spPr>
        <p:txBody>
          <a:bodyPr wrap="none" rtlCol="0">
            <a:spAutoFit/>
          </a:bodyPr>
          <a:lstStyle/>
          <a:p>
            <a:r>
              <a:rPr lang="en-US" sz="2800" b="1" dirty="0"/>
              <a:t>Developmental </a:t>
            </a:r>
          </a:p>
          <a:p>
            <a:r>
              <a:rPr lang="en-US" sz="2800" b="1" dirty="0"/>
              <a:t>    neurotoxicity</a:t>
            </a:r>
          </a:p>
        </p:txBody>
      </p:sp>
    </p:spTree>
    <p:extLst>
      <p:ext uri="{BB962C8B-B14F-4D97-AF65-F5344CB8AC3E}">
        <p14:creationId xmlns:p14="http://schemas.microsoft.com/office/powerpoint/2010/main" val="3419680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22AA43-08BA-B370-3795-B5702E1D12A5}"/>
              </a:ext>
            </a:extLst>
          </p:cNvPr>
          <p:cNvPicPr>
            <a:picLocks noChangeAspect="1"/>
          </p:cNvPicPr>
          <p:nvPr/>
        </p:nvPicPr>
        <p:blipFill>
          <a:blip r:embed="rId2"/>
          <a:stretch>
            <a:fillRect/>
          </a:stretch>
        </p:blipFill>
        <p:spPr>
          <a:xfrm>
            <a:off x="1120140" y="1020359"/>
            <a:ext cx="10191750" cy="5310984"/>
          </a:xfrm>
          <a:prstGeom prst="rect">
            <a:avLst/>
          </a:prstGeom>
        </p:spPr>
      </p:pic>
    </p:spTree>
    <p:extLst>
      <p:ext uri="{BB962C8B-B14F-4D97-AF65-F5344CB8AC3E}">
        <p14:creationId xmlns:p14="http://schemas.microsoft.com/office/powerpoint/2010/main" val="816634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07894-7105-6183-195D-FF689F5483CC}"/>
              </a:ext>
            </a:extLst>
          </p:cNvPr>
          <p:cNvSpPr txBox="1"/>
          <p:nvPr/>
        </p:nvSpPr>
        <p:spPr>
          <a:xfrm>
            <a:off x="971568" y="1524181"/>
            <a:ext cx="9975295" cy="1200329"/>
          </a:xfrm>
          <a:prstGeom prst="rect">
            <a:avLst/>
          </a:prstGeom>
          <a:noFill/>
        </p:spPr>
        <p:txBody>
          <a:bodyPr wrap="none" rtlCol="0">
            <a:spAutoFit/>
          </a:bodyPr>
          <a:lstStyle/>
          <a:p>
            <a:r>
              <a:rPr lang="en-US" sz="7200" dirty="0">
                <a:solidFill>
                  <a:schemeClr val="bg2">
                    <a:lumMod val="90000"/>
                  </a:schemeClr>
                </a:solidFill>
              </a:rPr>
              <a:t>Toolbox for bioinformatics</a:t>
            </a:r>
          </a:p>
        </p:txBody>
      </p:sp>
      <p:sp>
        <p:nvSpPr>
          <p:cNvPr id="3" name="TextBox 2">
            <a:extLst>
              <a:ext uri="{FF2B5EF4-FFF2-40B4-BE49-F238E27FC236}">
                <a16:creationId xmlns:a16="http://schemas.microsoft.com/office/drawing/2014/main" id="{86861AC2-3B3C-4F19-1A91-7337569AD744}"/>
              </a:ext>
            </a:extLst>
          </p:cNvPr>
          <p:cNvSpPr txBox="1"/>
          <p:nvPr/>
        </p:nvSpPr>
        <p:spPr>
          <a:xfrm>
            <a:off x="971568" y="2828835"/>
            <a:ext cx="10099303" cy="1200329"/>
          </a:xfrm>
          <a:prstGeom prst="rect">
            <a:avLst/>
          </a:prstGeom>
          <a:noFill/>
        </p:spPr>
        <p:txBody>
          <a:bodyPr wrap="none" rtlCol="0">
            <a:spAutoFit/>
          </a:bodyPr>
          <a:lstStyle/>
          <a:p>
            <a:r>
              <a:rPr lang="en-US" sz="7200" dirty="0"/>
              <a:t>When NOT to use Python?</a:t>
            </a:r>
          </a:p>
        </p:txBody>
      </p:sp>
      <p:sp>
        <p:nvSpPr>
          <p:cNvPr id="4" name="TextBox 3">
            <a:extLst>
              <a:ext uri="{FF2B5EF4-FFF2-40B4-BE49-F238E27FC236}">
                <a16:creationId xmlns:a16="http://schemas.microsoft.com/office/drawing/2014/main" id="{D7D6DE6A-32E7-EAB7-42B5-3D827673CEAD}"/>
              </a:ext>
            </a:extLst>
          </p:cNvPr>
          <p:cNvSpPr txBox="1"/>
          <p:nvPr/>
        </p:nvSpPr>
        <p:spPr>
          <a:xfrm>
            <a:off x="971567" y="4133490"/>
            <a:ext cx="4879413" cy="1200329"/>
          </a:xfrm>
          <a:prstGeom prst="rect">
            <a:avLst/>
          </a:prstGeom>
          <a:noFill/>
        </p:spPr>
        <p:txBody>
          <a:bodyPr wrap="none" rtlCol="0">
            <a:spAutoFit/>
          </a:bodyPr>
          <a:lstStyle/>
          <a:p>
            <a:r>
              <a:rPr lang="en-US" sz="7200" dirty="0">
                <a:solidFill>
                  <a:schemeClr val="bg2">
                    <a:lumMod val="90000"/>
                  </a:schemeClr>
                </a:solidFill>
              </a:rPr>
              <a:t>Today tasks?</a:t>
            </a:r>
          </a:p>
        </p:txBody>
      </p:sp>
    </p:spTree>
    <p:extLst>
      <p:ext uri="{BB962C8B-B14F-4D97-AF65-F5344CB8AC3E}">
        <p14:creationId xmlns:p14="http://schemas.microsoft.com/office/powerpoint/2010/main" val="1830853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and a child walking on a path">
            <a:extLst>
              <a:ext uri="{FF2B5EF4-FFF2-40B4-BE49-F238E27FC236}">
                <a16:creationId xmlns:a16="http://schemas.microsoft.com/office/drawing/2014/main" id="{1FF3E956-6189-DCA3-8CC0-257C37ED06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3042" y="0"/>
            <a:ext cx="5068958" cy="6858001"/>
          </a:xfrm>
          <a:prstGeom prst="rect">
            <a:avLst/>
          </a:prstGeom>
        </p:spPr>
      </p:pic>
      <p:pic>
        <p:nvPicPr>
          <p:cNvPr id="5" name="Picture 4">
            <a:extLst>
              <a:ext uri="{FF2B5EF4-FFF2-40B4-BE49-F238E27FC236}">
                <a16:creationId xmlns:a16="http://schemas.microsoft.com/office/drawing/2014/main" id="{50658D7D-E24B-B5A9-6198-70CF3EDEC006}"/>
              </a:ext>
            </a:extLst>
          </p:cNvPr>
          <p:cNvPicPr>
            <a:picLocks noChangeAspect="1"/>
          </p:cNvPicPr>
          <p:nvPr/>
        </p:nvPicPr>
        <p:blipFill>
          <a:blip r:embed="rId3"/>
          <a:stretch>
            <a:fillRect/>
          </a:stretch>
        </p:blipFill>
        <p:spPr>
          <a:xfrm>
            <a:off x="129491" y="0"/>
            <a:ext cx="2369155" cy="1439591"/>
          </a:xfrm>
          <a:prstGeom prst="rect">
            <a:avLst/>
          </a:prstGeom>
        </p:spPr>
      </p:pic>
      <p:sp>
        <p:nvSpPr>
          <p:cNvPr id="6" name="TextBox 5">
            <a:extLst>
              <a:ext uri="{FF2B5EF4-FFF2-40B4-BE49-F238E27FC236}">
                <a16:creationId xmlns:a16="http://schemas.microsoft.com/office/drawing/2014/main" id="{938F21E4-2452-E333-111F-5C6104730AD4}"/>
              </a:ext>
            </a:extLst>
          </p:cNvPr>
          <p:cNvSpPr txBox="1"/>
          <p:nvPr/>
        </p:nvSpPr>
        <p:spPr>
          <a:xfrm>
            <a:off x="190451" y="2155511"/>
            <a:ext cx="6652463" cy="1323439"/>
          </a:xfrm>
          <a:prstGeom prst="rect">
            <a:avLst/>
          </a:prstGeom>
          <a:noFill/>
        </p:spPr>
        <p:txBody>
          <a:bodyPr wrap="square">
            <a:spAutoFit/>
          </a:bodyPr>
          <a:lstStyle/>
          <a:p>
            <a:pPr lvl="0" algn="ctr"/>
            <a:r>
              <a:rPr lang="en-US" sz="4000" b="1" dirty="0">
                <a:solidFill>
                  <a:schemeClr val="accent1">
                    <a:lumMod val="50000"/>
                  </a:schemeClr>
                </a:solidFill>
                <a:latin typeface="Calibri" panose="020F0502020204030204" pitchFamily="34" charset="0"/>
              </a:rPr>
              <a:t>Transcriptomics of neural </a:t>
            </a:r>
          </a:p>
          <a:p>
            <a:pPr lvl="0" algn="ctr"/>
            <a:r>
              <a:rPr lang="en-US" sz="4000" b="1" dirty="0">
                <a:solidFill>
                  <a:schemeClr val="accent1">
                    <a:lumMod val="50000"/>
                  </a:schemeClr>
                </a:solidFill>
                <a:latin typeface="Calibri" panose="020F0502020204030204" pitchFamily="34" charset="0"/>
              </a:rPr>
              <a:t>stem cell models</a:t>
            </a:r>
            <a:endParaRPr lang="en-GB" sz="4000" b="1" dirty="0">
              <a:solidFill>
                <a:schemeClr val="accent1">
                  <a:lumMod val="50000"/>
                </a:schemeClr>
              </a:solidFill>
              <a:latin typeface="Calibri" panose="020F0502020204030204" pitchFamily="34" charset="0"/>
            </a:endParaRPr>
          </a:p>
        </p:txBody>
      </p:sp>
      <p:sp>
        <p:nvSpPr>
          <p:cNvPr id="9" name="TextBox 8">
            <a:extLst>
              <a:ext uri="{FF2B5EF4-FFF2-40B4-BE49-F238E27FC236}">
                <a16:creationId xmlns:a16="http://schemas.microsoft.com/office/drawing/2014/main" id="{3C15FA05-AD77-713C-5BF8-55C86CB8B99B}"/>
              </a:ext>
            </a:extLst>
          </p:cNvPr>
          <p:cNvSpPr txBox="1"/>
          <p:nvPr/>
        </p:nvSpPr>
        <p:spPr>
          <a:xfrm>
            <a:off x="10053852" y="6611779"/>
            <a:ext cx="2022919" cy="246221"/>
          </a:xfrm>
          <a:prstGeom prst="rect">
            <a:avLst/>
          </a:prstGeom>
          <a:noFill/>
        </p:spPr>
        <p:txBody>
          <a:bodyPr wrap="square">
            <a:spAutoFit/>
          </a:bodyPr>
          <a:lstStyle/>
          <a:p>
            <a:r>
              <a:rPr lang="en-GB" sz="1000" dirty="0">
                <a:solidFill>
                  <a:schemeClr val="bg1"/>
                </a:solidFill>
              </a:rPr>
              <a:t>DOI: 10.6027/temanord2022-526</a:t>
            </a:r>
          </a:p>
        </p:txBody>
      </p:sp>
      <p:pic>
        <p:nvPicPr>
          <p:cNvPr id="2" name="Picture 1" descr="A brain with lines and dots">
            <a:extLst>
              <a:ext uri="{FF2B5EF4-FFF2-40B4-BE49-F238E27FC236}">
                <a16:creationId xmlns:a16="http://schemas.microsoft.com/office/drawing/2014/main" id="{E768DBDE-1AF1-C552-E716-C6A281295B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605" y="4194870"/>
            <a:ext cx="2503701" cy="2216819"/>
          </a:xfrm>
          <a:prstGeom prst="rect">
            <a:avLst/>
          </a:prstGeom>
        </p:spPr>
      </p:pic>
    </p:spTree>
    <p:extLst>
      <p:ext uri="{BB962C8B-B14F-4D97-AF65-F5344CB8AC3E}">
        <p14:creationId xmlns:p14="http://schemas.microsoft.com/office/powerpoint/2010/main" val="1369875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FC0D8A-A374-249F-599C-925999AE193B}"/>
              </a:ext>
            </a:extLst>
          </p:cNvPr>
          <p:cNvPicPr>
            <a:picLocks noChangeAspect="1"/>
          </p:cNvPicPr>
          <p:nvPr/>
        </p:nvPicPr>
        <p:blipFill>
          <a:blip r:embed="rId3"/>
          <a:stretch>
            <a:fillRect/>
          </a:stretch>
        </p:blipFill>
        <p:spPr>
          <a:xfrm>
            <a:off x="131707" y="67352"/>
            <a:ext cx="1468493" cy="892313"/>
          </a:xfrm>
          <a:prstGeom prst="rect">
            <a:avLst/>
          </a:prstGeom>
        </p:spPr>
      </p:pic>
      <p:pic>
        <p:nvPicPr>
          <p:cNvPr id="6" name="Picture 5" descr="A screenshot of a computer screen">
            <a:extLst>
              <a:ext uri="{FF2B5EF4-FFF2-40B4-BE49-F238E27FC236}">
                <a16:creationId xmlns:a16="http://schemas.microsoft.com/office/drawing/2014/main" id="{0EC559D6-4203-763A-4375-E14A080E6B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06" y="-47985"/>
            <a:ext cx="4999691" cy="6948142"/>
          </a:xfrm>
          <a:prstGeom prst="rect">
            <a:avLst/>
          </a:prstGeom>
        </p:spPr>
      </p:pic>
      <p:sp>
        <p:nvSpPr>
          <p:cNvPr id="8" name="TextBox 7">
            <a:extLst>
              <a:ext uri="{FF2B5EF4-FFF2-40B4-BE49-F238E27FC236}">
                <a16:creationId xmlns:a16="http://schemas.microsoft.com/office/drawing/2014/main" id="{D56BA75F-F15A-2082-F571-9299C0AE03BA}"/>
              </a:ext>
            </a:extLst>
          </p:cNvPr>
          <p:cNvSpPr txBox="1"/>
          <p:nvPr/>
        </p:nvSpPr>
        <p:spPr>
          <a:xfrm>
            <a:off x="5308207" y="6333274"/>
            <a:ext cx="6094476" cy="415498"/>
          </a:xfrm>
          <a:prstGeom prst="rect">
            <a:avLst/>
          </a:prstGeom>
          <a:noFill/>
        </p:spPr>
        <p:txBody>
          <a:bodyPr wrap="square">
            <a:spAutoFit/>
          </a:bodyPr>
          <a:lstStyle/>
          <a:p>
            <a:r>
              <a:rPr lang="en-GB" sz="1050" b="1" dirty="0">
                <a:solidFill>
                  <a:schemeClr val="accent1">
                    <a:lumMod val="50000"/>
                  </a:schemeClr>
                </a:solidFill>
              </a:rPr>
              <a:t>In preparation for ALTEX              </a:t>
            </a:r>
            <a:r>
              <a:rPr lang="en-GB" sz="1050" dirty="0">
                <a:solidFill>
                  <a:schemeClr val="accent1">
                    <a:lumMod val="50000"/>
                  </a:schemeClr>
                </a:solidFill>
              </a:rPr>
              <a:t>Malene Lislien, Julia Kapr, Eliska Kuchovska, Katharina Koch, Nur Duale, Jill Mari Andersen, Hubert Dirven, Oddvar Myhre, Ellen Fritsche, </a:t>
            </a:r>
            <a:r>
              <a:rPr lang="en-GB" sz="1050" b="1" u="sng" dirty="0">
                <a:solidFill>
                  <a:schemeClr val="accent1">
                    <a:lumMod val="50000"/>
                  </a:schemeClr>
                </a:solidFill>
              </a:rPr>
              <a:t>Marcin W. Wojewodzic</a:t>
            </a:r>
          </a:p>
        </p:txBody>
      </p:sp>
      <p:sp>
        <p:nvSpPr>
          <p:cNvPr id="10" name="TextBox 9">
            <a:extLst>
              <a:ext uri="{FF2B5EF4-FFF2-40B4-BE49-F238E27FC236}">
                <a16:creationId xmlns:a16="http://schemas.microsoft.com/office/drawing/2014/main" id="{602DB7C8-EB30-2DC4-5F73-0F39C5402026}"/>
              </a:ext>
            </a:extLst>
          </p:cNvPr>
          <p:cNvSpPr txBox="1"/>
          <p:nvPr/>
        </p:nvSpPr>
        <p:spPr>
          <a:xfrm>
            <a:off x="5308207" y="5838551"/>
            <a:ext cx="6414401" cy="461665"/>
          </a:xfrm>
          <a:prstGeom prst="rect">
            <a:avLst/>
          </a:prstGeom>
          <a:noFill/>
        </p:spPr>
        <p:txBody>
          <a:bodyPr wrap="square">
            <a:spAutoFit/>
          </a:bodyPr>
          <a:lstStyle/>
          <a:p>
            <a:r>
              <a:rPr lang="en-GB" sz="1200" b="1" dirty="0">
                <a:solidFill>
                  <a:schemeClr val="accent1">
                    <a:lumMod val="50000"/>
                  </a:schemeClr>
                </a:solidFill>
              </a:rPr>
              <a:t>Transcriptomic characterization of 2D and 3D human induced pluripotent stem cell based in vitro New Approach Methodologies for developmental neurotoxicity testing</a:t>
            </a:r>
          </a:p>
        </p:txBody>
      </p:sp>
      <p:pic>
        <p:nvPicPr>
          <p:cNvPr id="11" name="Picture 10">
            <a:extLst>
              <a:ext uri="{FF2B5EF4-FFF2-40B4-BE49-F238E27FC236}">
                <a16:creationId xmlns:a16="http://schemas.microsoft.com/office/drawing/2014/main" id="{225956C7-1DE6-A192-84EE-E6900765A14C}"/>
              </a:ext>
            </a:extLst>
          </p:cNvPr>
          <p:cNvPicPr>
            <a:picLocks noChangeAspect="1"/>
          </p:cNvPicPr>
          <p:nvPr/>
        </p:nvPicPr>
        <p:blipFill>
          <a:blip r:embed="rId5"/>
          <a:stretch>
            <a:fillRect/>
          </a:stretch>
        </p:blipFill>
        <p:spPr>
          <a:xfrm>
            <a:off x="9596846" y="594578"/>
            <a:ext cx="2424113" cy="760277"/>
          </a:xfrm>
          <a:prstGeom prst="rect">
            <a:avLst/>
          </a:prstGeom>
        </p:spPr>
      </p:pic>
      <p:sp>
        <p:nvSpPr>
          <p:cNvPr id="12" name="TextBox 11">
            <a:extLst>
              <a:ext uri="{FF2B5EF4-FFF2-40B4-BE49-F238E27FC236}">
                <a16:creationId xmlns:a16="http://schemas.microsoft.com/office/drawing/2014/main" id="{079509FB-7A2D-FA15-4812-A55B03381ACE}"/>
              </a:ext>
            </a:extLst>
          </p:cNvPr>
          <p:cNvSpPr txBox="1"/>
          <p:nvPr/>
        </p:nvSpPr>
        <p:spPr>
          <a:xfrm>
            <a:off x="10469637" y="253743"/>
            <a:ext cx="1551322" cy="307777"/>
          </a:xfrm>
          <a:prstGeom prst="rect">
            <a:avLst/>
          </a:prstGeom>
          <a:noFill/>
        </p:spPr>
        <p:txBody>
          <a:bodyPr wrap="none" rtlCol="0">
            <a:spAutoFit/>
          </a:bodyPr>
          <a:lstStyle/>
          <a:p>
            <a:r>
              <a:rPr lang="en-US" sz="1400" b="1" dirty="0">
                <a:solidFill>
                  <a:schemeClr val="accent1">
                    <a:lumMod val="50000"/>
                  </a:schemeClr>
                </a:solidFill>
              </a:rPr>
              <a:t>In preparation for:</a:t>
            </a:r>
          </a:p>
        </p:txBody>
      </p:sp>
      <p:sp>
        <p:nvSpPr>
          <p:cNvPr id="13" name="TextBox 12">
            <a:extLst>
              <a:ext uri="{FF2B5EF4-FFF2-40B4-BE49-F238E27FC236}">
                <a16:creationId xmlns:a16="http://schemas.microsoft.com/office/drawing/2014/main" id="{950D4045-EF52-B7E8-E03C-5E913BB0D048}"/>
              </a:ext>
            </a:extLst>
          </p:cNvPr>
          <p:cNvSpPr txBox="1"/>
          <p:nvPr/>
        </p:nvSpPr>
        <p:spPr>
          <a:xfrm>
            <a:off x="6076042" y="2572666"/>
            <a:ext cx="5284763" cy="954107"/>
          </a:xfrm>
          <a:prstGeom prst="rect">
            <a:avLst/>
          </a:prstGeom>
          <a:noFill/>
        </p:spPr>
        <p:txBody>
          <a:bodyPr wrap="square" rtlCol="0">
            <a:spAutoFit/>
          </a:bodyPr>
          <a:lstStyle/>
          <a:p>
            <a:pPr algn="ctr"/>
            <a:r>
              <a:rPr lang="en-US" sz="2800" b="1" dirty="0">
                <a:solidFill>
                  <a:schemeClr val="accent1">
                    <a:lumMod val="50000"/>
                  </a:schemeClr>
                </a:solidFill>
              </a:rPr>
              <a:t>Contrasts between 3, 14, 21 days</a:t>
            </a:r>
          </a:p>
          <a:p>
            <a:pPr algn="ctr"/>
            <a:r>
              <a:rPr lang="en-US" sz="2800" b="1" dirty="0">
                <a:solidFill>
                  <a:schemeClr val="accent1">
                    <a:lumMod val="50000"/>
                  </a:schemeClr>
                </a:solidFill>
              </a:rPr>
              <a:t>2D and 3D models</a:t>
            </a:r>
          </a:p>
        </p:txBody>
      </p:sp>
      <p:sp>
        <p:nvSpPr>
          <p:cNvPr id="14" name="TextBox 13">
            <a:extLst>
              <a:ext uri="{FF2B5EF4-FFF2-40B4-BE49-F238E27FC236}">
                <a16:creationId xmlns:a16="http://schemas.microsoft.com/office/drawing/2014/main" id="{AAED6919-D959-54AF-65A0-28D821844328}"/>
              </a:ext>
            </a:extLst>
          </p:cNvPr>
          <p:cNvSpPr txBox="1"/>
          <p:nvPr/>
        </p:nvSpPr>
        <p:spPr>
          <a:xfrm>
            <a:off x="6562521" y="4226285"/>
            <a:ext cx="4351717" cy="954107"/>
          </a:xfrm>
          <a:prstGeom prst="rect">
            <a:avLst/>
          </a:prstGeom>
          <a:noFill/>
        </p:spPr>
        <p:txBody>
          <a:bodyPr wrap="square" rtlCol="0">
            <a:spAutoFit/>
          </a:bodyPr>
          <a:lstStyle/>
          <a:p>
            <a:pPr algn="ctr"/>
            <a:r>
              <a:rPr lang="en-US" sz="2800" b="1" dirty="0">
                <a:solidFill>
                  <a:schemeClr val="accent1">
                    <a:lumMod val="50000"/>
                  </a:schemeClr>
                </a:solidFill>
              </a:rPr>
              <a:t>Enrichment analysis and targeted analysis</a:t>
            </a:r>
          </a:p>
        </p:txBody>
      </p:sp>
      <p:pic>
        <p:nvPicPr>
          <p:cNvPr id="3" name="Picture 2">
            <a:extLst>
              <a:ext uri="{FF2B5EF4-FFF2-40B4-BE49-F238E27FC236}">
                <a16:creationId xmlns:a16="http://schemas.microsoft.com/office/drawing/2014/main" id="{8D96BC3D-44D3-020C-F57F-AB2348221AF9}"/>
              </a:ext>
            </a:extLst>
          </p:cNvPr>
          <p:cNvPicPr>
            <a:picLocks noChangeAspect="1"/>
          </p:cNvPicPr>
          <p:nvPr/>
        </p:nvPicPr>
        <p:blipFill>
          <a:blip r:embed="rId6"/>
          <a:stretch>
            <a:fillRect/>
          </a:stretch>
        </p:blipFill>
        <p:spPr>
          <a:xfrm>
            <a:off x="6283365" y="201233"/>
            <a:ext cx="1905000" cy="1476375"/>
          </a:xfrm>
          <a:prstGeom prst="rect">
            <a:avLst/>
          </a:prstGeom>
        </p:spPr>
      </p:pic>
    </p:spTree>
    <p:extLst>
      <p:ext uri="{BB962C8B-B14F-4D97-AF65-F5344CB8AC3E}">
        <p14:creationId xmlns:p14="http://schemas.microsoft.com/office/powerpoint/2010/main" val="3066388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86;p1">
            <a:extLst>
              <a:ext uri="{FF2B5EF4-FFF2-40B4-BE49-F238E27FC236}">
                <a16:creationId xmlns:a16="http://schemas.microsoft.com/office/drawing/2014/main" id="{1A41FB16-D681-6F22-D15D-A14ECAC47435}"/>
              </a:ext>
            </a:extLst>
          </p:cNvPr>
          <p:cNvGrpSpPr/>
          <p:nvPr/>
        </p:nvGrpSpPr>
        <p:grpSpPr>
          <a:xfrm>
            <a:off x="224737" y="968039"/>
            <a:ext cx="6530890" cy="5267577"/>
            <a:chOff x="1713383" y="3009847"/>
            <a:chExt cx="4591091" cy="3110562"/>
          </a:xfrm>
        </p:grpSpPr>
        <p:cxnSp>
          <p:nvCxnSpPr>
            <p:cNvPr id="3" name="Google Shape;87;p1">
              <a:extLst>
                <a:ext uri="{FF2B5EF4-FFF2-40B4-BE49-F238E27FC236}">
                  <a16:creationId xmlns:a16="http://schemas.microsoft.com/office/drawing/2014/main" id="{D5FE1F9B-0B0F-96BB-08FD-53179E1D99A1}"/>
                </a:ext>
              </a:extLst>
            </p:cNvPr>
            <p:cNvCxnSpPr/>
            <p:nvPr/>
          </p:nvCxnSpPr>
          <p:spPr>
            <a:xfrm rot="10800000">
              <a:off x="5805955" y="3284225"/>
              <a:ext cx="0" cy="789900"/>
            </a:xfrm>
            <a:prstGeom prst="straightConnector1">
              <a:avLst/>
            </a:prstGeom>
            <a:noFill/>
            <a:ln w="9525" cap="flat" cmpd="sng">
              <a:solidFill>
                <a:srgbClr val="000000"/>
              </a:solidFill>
              <a:prstDash val="lgDash"/>
              <a:miter lim="800000"/>
              <a:headEnd type="none" w="sm" len="sm"/>
              <a:tailEnd type="none" w="sm" len="sm"/>
            </a:ln>
          </p:spPr>
        </p:cxnSp>
        <p:grpSp>
          <p:nvGrpSpPr>
            <p:cNvPr id="4" name="Google Shape;88;p1">
              <a:extLst>
                <a:ext uri="{FF2B5EF4-FFF2-40B4-BE49-F238E27FC236}">
                  <a16:creationId xmlns:a16="http://schemas.microsoft.com/office/drawing/2014/main" id="{BAE5AE3C-049A-ABB5-2772-9090A9724EBB}"/>
                </a:ext>
              </a:extLst>
            </p:cNvPr>
            <p:cNvGrpSpPr/>
            <p:nvPr/>
          </p:nvGrpSpPr>
          <p:grpSpPr>
            <a:xfrm>
              <a:off x="1713383" y="3009847"/>
              <a:ext cx="4591091" cy="3110562"/>
              <a:chOff x="1511453" y="3009847"/>
              <a:chExt cx="4591091" cy="3110562"/>
            </a:xfrm>
          </p:grpSpPr>
          <p:sp>
            <p:nvSpPr>
              <p:cNvPr id="5" name="Google Shape;89;p1">
                <a:extLst>
                  <a:ext uri="{FF2B5EF4-FFF2-40B4-BE49-F238E27FC236}">
                    <a16:creationId xmlns:a16="http://schemas.microsoft.com/office/drawing/2014/main" id="{7B0EF513-B3B6-B82D-D64C-AB89EF4AB05C}"/>
                  </a:ext>
                </a:extLst>
              </p:cNvPr>
              <p:cNvSpPr txBox="1"/>
              <p:nvPr/>
            </p:nvSpPr>
            <p:spPr>
              <a:xfrm>
                <a:off x="3590305" y="3009847"/>
                <a:ext cx="800700" cy="184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no-NO" sz="600" b="1">
                    <a:solidFill>
                      <a:srgbClr val="000000"/>
                    </a:solidFill>
                    <a:latin typeface="Arial"/>
                    <a:ea typeface="Arial"/>
                    <a:cs typeface="Arial"/>
                    <a:sym typeface="Arial"/>
                  </a:rPr>
                  <a:t>3 DIV vs 14 DIV</a:t>
                </a:r>
                <a:endParaRPr/>
              </a:p>
            </p:txBody>
          </p:sp>
          <p:sp>
            <p:nvSpPr>
              <p:cNvPr id="6" name="Google Shape;90;p1">
                <a:extLst>
                  <a:ext uri="{FF2B5EF4-FFF2-40B4-BE49-F238E27FC236}">
                    <a16:creationId xmlns:a16="http://schemas.microsoft.com/office/drawing/2014/main" id="{28302208-4ED7-AAFD-B631-C9E756420088}"/>
                  </a:ext>
                </a:extLst>
              </p:cNvPr>
              <p:cNvSpPr txBox="1"/>
              <p:nvPr/>
            </p:nvSpPr>
            <p:spPr>
              <a:xfrm>
                <a:off x="5301844" y="3014504"/>
                <a:ext cx="800700" cy="184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no-NO" sz="600" b="1">
                    <a:solidFill>
                      <a:srgbClr val="000000"/>
                    </a:solidFill>
                    <a:latin typeface="Arial"/>
                    <a:ea typeface="Arial"/>
                    <a:cs typeface="Arial"/>
                    <a:sym typeface="Arial"/>
                  </a:rPr>
                  <a:t>14 DIV vs 21 DIV</a:t>
                </a:r>
                <a:endParaRPr/>
              </a:p>
            </p:txBody>
          </p:sp>
          <p:pic>
            <p:nvPicPr>
              <p:cNvPr id="7" name="Google Shape;91;p1">
                <a:extLst>
                  <a:ext uri="{FF2B5EF4-FFF2-40B4-BE49-F238E27FC236}">
                    <a16:creationId xmlns:a16="http://schemas.microsoft.com/office/drawing/2014/main" id="{0E8A33BB-C56C-66B1-2D1B-1DBE89074930}"/>
                  </a:ext>
                </a:extLst>
              </p:cNvPr>
              <p:cNvPicPr preferRelativeResize="0"/>
              <p:nvPr/>
            </p:nvPicPr>
            <p:blipFill rotWithShape="1">
              <a:blip r:embed="rId3">
                <a:alphaModFix/>
              </a:blip>
              <a:srcRect r="10112"/>
              <a:stretch/>
            </p:blipFill>
            <p:spPr>
              <a:xfrm>
                <a:off x="1511453" y="3063265"/>
                <a:ext cx="4394540" cy="3057144"/>
              </a:xfrm>
              <a:prstGeom prst="rect">
                <a:avLst/>
              </a:prstGeom>
              <a:noFill/>
              <a:ln>
                <a:noFill/>
              </a:ln>
            </p:spPr>
          </p:pic>
          <p:pic>
            <p:nvPicPr>
              <p:cNvPr id="8" name="Google Shape;92;p1">
                <a:extLst>
                  <a:ext uri="{FF2B5EF4-FFF2-40B4-BE49-F238E27FC236}">
                    <a16:creationId xmlns:a16="http://schemas.microsoft.com/office/drawing/2014/main" id="{DFFE535E-2407-E3EA-C01A-9B9D0791A2D4}"/>
                  </a:ext>
                </a:extLst>
              </p:cNvPr>
              <p:cNvPicPr preferRelativeResize="0"/>
              <p:nvPr/>
            </p:nvPicPr>
            <p:blipFill rotWithShape="1">
              <a:blip r:embed="rId4">
                <a:alphaModFix/>
              </a:blip>
              <a:srcRect l="23300" r="57393" b="90231"/>
              <a:stretch/>
            </p:blipFill>
            <p:spPr>
              <a:xfrm>
                <a:off x="2533104" y="3208860"/>
                <a:ext cx="979985" cy="314879"/>
              </a:xfrm>
              <a:prstGeom prst="rect">
                <a:avLst/>
              </a:prstGeom>
              <a:noFill/>
              <a:ln>
                <a:noFill/>
              </a:ln>
            </p:spPr>
          </p:pic>
          <p:pic>
            <p:nvPicPr>
              <p:cNvPr id="9" name="Google Shape;93;p1">
                <a:extLst>
                  <a:ext uri="{FF2B5EF4-FFF2-40B4-BE49-F238E27FC236}">
                    <a16:creationId xmlns:a16="http://schemas.microsoft.com/office/drawing/2014/main" id="{460DDE8F-D0D6-4DD3-56F9-FB60645BAACE}"/>
                  </a:ext>
                </a:extLst>
              </p:cNvPr>
              <p:cNvPicPr preferRelativeResize="0"/>
              <p:nvPr/>
            </p:nvPicPr>
            <p:blipFill rotWithShape="1">
              <a:blip r:embed="rId5">
                <a:alphaModFix/>
              </a:blip>
              <a:srcRect l="43695" r="22070" b="91208"/>
              <a:stretch/>
            </p:blipFill>
            <p:spPr>
              <a:xfrm>
                <a:off x="3882872" y="3208860"/>
                <a:ext cx="1737728" cy="283438"/>
              </a:xfrm>
              <a:prstGeom prst="rect">
                <a:avLst/>
              </a:prstGeom>
              <a:noFill/>
              <a:ln>
                <a:noFill/>
              </a:ln>
            </p:spPr>
          </p:pic>
        </p:grpSp>
      </p:grpSp>
      <p:sp>
        <p:nvSpPr>
          <p:cNvPr id="10" name="TextBox 9">
            <a:extLst>
              <a:ext uri="{FF2B5EF4-FFF2-40B4-BE49-F238E27FC236}">
                <a16:creationId xmlns:a16="http://schemas.microsoft.com/office/drawing/2014/main" id="{B2EE2E39-6B23-150F-BA14-F5CFA5EAA024}"/>
              </a:ext>
            </a:extLst>
          </p:cNvPr>
          <p:cNvSpPr txBox="1"/>
          <p:nvPr/>
        </p:nvSpPr>
        <p:spPr>
          <a:xfrm>
            <a:off x="3072092" y="253052"/>
            <a:ext cx="3794180" cy="369332"/>
          </a:xfrm>
          <a:prstGeom prst="rect">
            <a:avLst/>
          </a:prstGeom>
          <a:noFill/>
        </p:spPr>
        <p:txBody>
          <a:bodyPr wrap="none" rtlCol="0">
            <a:spAutoFit/>
          </a:bodyPr>
          <a:lstStyle/>
          <a:p>
            <a:r>
              <a:rPr lang="en-US" b="1" dirty="0">
                <a:solidFill>
                  <a:schemeClr val="accent1">
                    <a:lumMod val="50000"/>
                  </a:schemeClr>
                </a:solidFill>
              </a:rPr>
              <a:t>2D model characterization – overview</a:t>
            </a:r>
            <a:endParaRPr lang="en-US" b="1" i="1" dirty="0">
              <a:solidFill>
                <a:schemeClr val="accent1">
                  <a:lumMod val="50000"/>
                </a:schemeClr>
              </a:solidFill>
            </a:endParaRPr>
          </a:p>
        </p:txBody>
      </p:sp>
      <p:pic>
        <p:nvPicPr>
          <p:cNvPr id="11" name="Google Shape;102;p1">
            <a:extLst>
              <a:ext uri="{FF2B5EF4-FFF2-40B4-BE49-F238E27FC236}">
                <a16:creationId xmlns:a16="http://schemas.microsoft.com/office/drawing/2014/main" id="{6DD4C024-BEEB-54F9-2473-B10BE4795674}"/>
              </a:ext>
            </a:extLst>
          </p:cNvPr>
          <p:cNvPicPr preferRelativeResize="0"/>
          <p:nvPr/>
        </p:nvPicPr>
        <p:blipFill>
          <a:blip r:embed="rId6">
            <a:alphaModFix/>
          </a:blip>
          <a:stretch>
            <a:fillRect/>
          </a:stretch>
        </p:blipFill>
        <p:spPr>
          <a:xfrm>
            <a:off x="7170358" y="142732"/>
            <a:ext cx="4663440" cy="3113440"/>
          </a:xfrm>
          <a:prstGeom prst="rect">
            <a:avLst/>
          </a:prstGeom>
          <a:noFill/>
          <a:ln>
            <a:noFill/>
          </a:ln>
        </p:spPr>
      </p:pic>
      <p:graphicFrame>
        <p:nvGraphicFramePr>
          <p:cNvPr id="12" name="Google Shape;85;p1">
            <a:extLst>
              <a:ext uri="{FF2B5EF4-FFF2-40B4-BE49-F238E27FC236}">
                <a16:creationId xmlns:a16="http://schemas.microsoft.com/office/drawing/2014/main" id="{C9995EE0-6CF5-7DD4-8E06-2A03B6E89024}"/>
              </a:ext>
            </a:extLst>
          </p:cNvPr>
          <p:cNvGraphicFramePr/>
          <p:nvPr/>
        </p:nvGraphicFramePr>
        <p:xfrm>
          <a:off x="7253600" y="3601828"/>
          <a:ext cx="4562756" cy="3113440"/>
        </p:xfrm>
        <a:graphic>
          <a:graphicData uri="http://schemas.openxmlformats.org/presentationml/2006/ole">
            <mc:AlternateContent xmlns:mc="http://schemas.openxmlformats.org/markup-compatibility/2006">
              <mc:Choice xmlns:v="urn:schemas-microsoft-com:vml" Requires="v">
                <p:oleObj r:id="rId7" imgW="3017249" imgH="1856451" progId="Prism9.Document">
                  <p:embed/>
                </p:oleObj>
              </mc:Choice>
              <mc:Fallback>
                <p:oleObj r:id="rId7" imgW="3017249" imgH="1856451" progId="Prism9.Document">
                  <p:embed/>
                  <p:pic>
                    <p:nvPicPr>
                      <p:cNvPr id="12" name="Google Shape;85;p1">
                        <a:extLst>
                          <a:ext uri="{FF2B5EF4-FFF2-40B4-BE49-F238E27FC236}">
                            <a16:creationId xmlns:a16="http://schemas.microsoft.com/office/drawing/2014/main" id="{C9995EE0-6CF5-7DD4-8E06-2A03B6E89024}"/>
                          </a:ext>
                        </a:extLst>
                      </p:cNvPr>
                      <p:cNvPicPr preferRelativeResize="0"/>
                      <p:nvPr/>
                    </p:nvPicPr>
                    <p:blipFill rotWithShape="1">
                      <a:blip r:embed="rId8">
                        <a:alphaModFix/>
                      </a:blip>
                      <a:srcRect/>
                      <a:stretch/>
                    </p:blipFill>
                    <p:spPr>
                      <a:xfrm>
                        <a:off x="7253600" y="3601828"/>
                        <a:ext cx="4562756" cy="3113440"/>
                      </a:xfrm>
                      <a:prstGeom prst="rect">
                        <a:avLst/>
                      </a:prstGeom>
                      <a:noFill/>
                      <a:ln>
                        <a:noFill/>
                      </a:ln>
                    </p:spPr>
                  </p:pic>
                </p:oleObj>
              </mc:Fallback>
            </mc:AlternateContent>
          </a:graphicData>
        </a:graphic>
      </p:graphicFrame>
      <p:sp>
        <p:nvSpPr>
          <p:cNvPr id="14" name="TextBox 13">
            <a:extLst>
              <a:ext uri="{FF2B5EF4-FFF2-40B4-BE49-F238E27FC236}">
                <a16:creationId xmlns:a16="http://schemas.microsoft.com/office/drawing/2014/main" id="{515DDC3A-0359-5399-0540-A2938E25B092}"/>
              </a:ext>
            </a:extLst>
          </p:cNvPr>
          <p:cNvSpPr txBox="1"/>
          <p:nvPr/>
        </p:nvSpPr>
        <p:spPr>
          <a:xfrm>
            <a:off x="134830" y="6363243"/>
            <a:ext cx="6094206" cy="369332"/>
          </a:xfrm>
          <a:prstGeom prst="rect">
            <a:avLst/>
          </a:prstGeom>
          <a:noFill/>
        </p:spPr>
        <p:txBody>
          <a:bodyPr wrap="square">
            <a:spAutoFit/>
          </a:bodyPr>
          <a:lstStyle/>
          <a:p>
            <a:r>
              <a:rPr lang="en-GB" b="1" dirty="0">
                <a:solidFill>
                  <a:schemeClr val="accent1">
                    <a:lumMod val="50000"/>
                  </a:schemeClr>
                </a:solidFill>
              </a:rPr>
              <a:t>In preparation for ALTEX </a:t>
            </a:r>
          </a:p>
        </p:txBody>
      </p:sp>
      <p:pic>
        <p:nvPicPr>
          <p:cNvPr id="2050" name="Picture 2" descr="R">
            <a:extLst>
              <a:ext uri="{FF2B5EF4-FFF2-40B4-BE49-F238E27FC236}">
                <a16:creationId xmlns:a16="http://schemas.microsoft.com/office/drawing/2014/main" id="{0450E83B-AA65-812B-ED94-D3756AA474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50627" y="4886868"/>
            <a:ext cx="190500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53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0D538F1-30EF-C357-C3D0-63E252BC26B8}"/>
              </a:ext>
            </a:extLst>
          </p:cNvPr>
          <p:cNvGrpSpPr/>
          <p:nvPr/>
        </p:nvGrpSpPr>
        <p:grpSpPr>
          <a:xfrm>
            <a:off x="2142833" y="654634"/>
            <a:ext cx="7108743" cy="5979037"/>
            <a:chOff x="2056773" y="550855"/>
            <a:chExt cx="6579300" cy="5379434"/>
          </a:xfrm>
        </p:grpSpPr>
        <p:graphicFrame>
          <p:nvGraphicFramePr>
            <p:cNvPr id="2" name="Google Shape;85;p1">
              <a:extLst>
                <a:ext uri="{FF2B5EF4-FFF2-40B4-BE49-F238E27FC236}">
                  <a16:creationId xmlns:a16="http://schemas.microsoft.com/office/drawing/2014/main" id="{3A992E88-D1DD-0BEC-24DF-13842A87F725}"/>
                </a:ext>
              </a:extLst>
            </p:cNvPr>
            <p:cNvGraphicFramePr/>
            <p:nvPr/>
          </p:nvGraphicFramePr>
          <p:xfrm>
            <a:off x="5282272" y="720962"/>
            <a:ext cx="2514459" cy="1498199"/>
          </p:xfrm>
          <a:graphic>
            <a:graphicData uri="http://schemas.openxmlformats.org/presentationml/2006/ole">
              <mc:AlternateContent xmlns:mc="http://schemas.openxmlformats.org/markup-compatibility/2006">
                <mc:Choice xmlns:v="urn:schemas-microsoft-com:vml" Requires="v">
                  <p:oleObj r:id="rId3" imgW="2514459" imgH="1498199" progId="Prism9.Document">
                    <p:embed/>
                  </p:oleObj>
                </mc:Choice>
                <mc:Fallback>
                  <p:oleObj r:id="rId3" imgW="2514459" imgH="1498199" progId="Prism9.Document">
                    <p:embed/>
                    <p:pic>
                      <p:nvPicPr>
                        <p:cNvPr id="2" name="Google Shape;85;p1">
                          <a:extLst>
                            <a:ext uri="{FF2B5EF4-FFF2-40B4-BE49-F238E27FC236}">
                              <a16:creationId xmlns:a16="http://schemas.microsoft.com/office/drawing/2014/main" id="{3A992E88-D1DD-0BEC-24DF-13842A87F725}"/>
                            </a:ext>
                          </a:extLst>
                        </p:cNvPr>
                        <p:cNvPicPr preferRelativeResize="0"/>
                        <p:nvPr/>
                      </p:nvPicPr>
                      <p:blipFill rotWithShape="1">
                        <a:blip r:embed="rId4">
                          <a:alphaModFix/>
                        </a:blip>
                        <a:srcRect/>
                        <a:stretch/>
                      </p:blipFill>
                      <p:spPr>
                        <a:xfrm>
                          <a:off x="5282272" y="720962"/>
                          <a:ext cx="2514459" cy="1498199"/>
                        </a:xfrm>
                        <a:prstGeom prst="rect">
                          <a:avLst/>
                        </a:prstGeom>
                        <a:noFill/>
                        <a:ln>
                          <a:noFill/>
                        </a:ln>
                      </p:spPr>
                    </p:pic>
                  </p:oleObj>
                </mc:Fallback>
              </mc:AlternateContent>
            </a:graphicData>
          </a:graphic>
        </p:graphicFrame>
        <p:graphicFrame>
          <p:nvGraphicFramePr>
            <p:cNvPr id="3" name="Google Shape;86;p1">
              <a:extLst>
                <a:ext uri="{FF2B5EF4-FFF2-40B4-BE49-F238E27FC236}">
                  <a16:creationId xmlns:a16="http://schemas.microsoft.com/office/drawing/2014/main" id="{C6189FF5-2C71-0180-D7E4-B1D981E3CF94}"/>
                </a:ext>
              </a:extLst>
            </p:cNvPr>
            <p:cNvGraphicFramePr/>
            <p:nvPr/>
          </p:nvGraphicFramePr>
          <p:xfrm>
            <a:off x="2195572" y="2435139"/>
            <a:ext cx="2224058" cy="1751751"/>
          </p:xfrm>
          <a:graphic>
            <a:graphicData uri="http://schemas.openxmlformats.org/presentationml/2006/ole">
              <mc:AlternateContent xmlns:mc="http://schemas.openxmlformats.org/markup-compatibility/2006">
                <mc:Choice xmlns:v="urn:schemas-microsoft-com:vml" Requires="v">
                  <p:oleObj r:id="rId5" imgW="2224058" imgH="1751751" progId="Prism9.Document">
                    <p:embed/>
                  </p:oleObj>
                </mc:Choice>
                <mc:Fallback>
                  <p:oleObj r:id="rId5" imgW="2224058" imgH="1751751" progId="Prism9.Document">
                    <p:embed/>
                    <p:pic>
                      <p:nvPicPr>
                        <p:cNvPr id="3" name="Google Shape;86;p1">
                          <a:extLst>
                            <a:ext uri="{FF2B5EF4-FFF2-40B4-BE49-F238E27FC236}">
                              <a16:creationId xmlns:a16="http://schemas.microsoft.com/office/drawing/2014/main" id="{C6189FF5-2C71-0180-D7E4-B1D981E3CF94}"/>
                            </a:ext>
                          </a:extLst>
                        </p:cNvPr>
                        <p:cNvPicPr preferRelativeResize="0"/>
                        <p:nvPr/>
                      </p:nvPicPr>
                      <p:blipFill rotWithShape="1">
                        <a:blip r:embed="rId6">
                          <a:alphaModFix/>
                        </a:blip>
                        <a:srcRect/>
                        <a:stretch/>
                      </p:blipFill>
                      <p:spPr>
                        <a:xfrm>
                          <a:off x="2195572" y="2435139"/>
                          <a:ext cx="2224058" cy="1751751"/>
                        </a:xfrm>
                        <a:prstGeom prst="rect">
                          <a:avLst/>
                        </a:prstGeom>
                        <a:noFill/>
                        <a:ln>
                          <a:noFill/>
                        </a:ln>
                      </p:spPr>
                    </p:pic>
                  </p:oleObj>
                </mc:Fallback>
              </mc:AlternateContent>
            </a:graphicData>
          </a:graphic>
        </p:graphicFrame>
        <p:graphicFrame>
          <p:nvGraphicFramePr>
            <p:cNvPr id="4" name="Google Shape;87;p1">
              <a:extLst>
                <a:ext uri="{FF2B5EF4-FFF2-40B4-BE49-F238E27FC236}">
                  <a16:creationId xmlns:a16="http://schemas.microsoft.com/office/drawing/2014/main" id="{3DD59DE0-0EDB-F0BF-2A58-A8E124D4C4E1}"/>
                </a:ext>
              </a:extLst>
            </p:cNvPr>
            <p:cNvGraphicFramePr/>
            <p:nvPr/>
          </p:nvGraphicFramePr>
          <p:xfrm>
            <a:off x="6500073" y="2490114"/>
            <a:ext cx="2136000" cy="1679419"/>
          </p:xfrm>
          <a:graphic>
            <a:graphicData uri="http://schemas.openxmlformats.org/presentationml/2006/ole">
              <mc:AlternateContent xmlns:mc="http://schemas.openxmlformats.org/markup-compatibility/2006">
                <mc:Choice xmlns:v="urn:schemas-microsoft-com:vml" Requires="v">
                  <p:oleObj r:id="rId7" imgW="2136000" imgH="1679419" progId="Prism9.Document">
                    <p:embed/>
                  </p:oleObj>
                </mc:Choice>
                <mc:Fallback>
                  <p:oleObj r:id="rId7" imgW="2136000" imgH="1679419" progId="Prism9.Document">
                    <p:embed/>
                    <p:pic>
                      <p:nvPicPr>
                        <p:cNvPr id="4" name="Google Shape;87;p1">
                          <a:extLst>
                            <a:ext uri="{FF2B5EF4-FFF2-40B4-BE49-F238E27FC236}">
                              <a16:creationId xmlns:a16="http://schemas.microsoft.com/office/drawing/2014/main" id="{3DD59DE0-0EDB-F0BF-2A58-A8E124D4C4E1}"/>
                            </a:ext>
                          </a:extLst>
                        </p:cNvPr>
                        <p:cNvPicPr preferRelativeResize="0"/>
                        <p:nvPr/>
                      </p:nvPicPr>
                      <p:blipFill rotWithShape="1">
                        <a:blip r:embed="rId8">
                          <a:alphaModFix/>
                        </a:blip>
                        <a:srcRect/>
                        <a:stretch/>
                      </p:blipFill>
                      <p:spPr>
                        <a:xfrm>
                          <a:off x="6500073" y="2490114"/>
                          <a:ext cx="2136000" cy="1679419"/>
                        </a:xfrm>
                        <a:prstGeom prst="rect">
                          <a:avLst/>
                        </a:prstGeom>
                        <a:noFill/>
                        <a:ln>
                          <a:noFill/>
                        </a:ln>
                      </p:spPr>
                    </p:pic>
                  </p:oleObj>
                </mc:Fallback>
              </mc:AlternateContent>
            </a:graphicData>
          </a:graphic>
        </p:graphicFrame>
        <p:graphicFrame>
          <p:nvGraphicFramePr>
            <p:cNvPr id="5" name="Google Shape;88;p1">
              <a:extLst>
                <a:ext uri="{FF2B5EF4-FFF2-40B4-BE49-F238E27FC236}">
                  <a16:creationId xmlns:a16="http://schemas.microsoft.com/office/drawing/2014/main" id="{10B7D061-8685-EA5F-BC8F-655547929559}"/>
                </a:ext>
              </a:extLst>
            </p:cNvPr>
            <p:cNvGraphicFramePr/>
            <p:nvPr/>
          </p:nvGraphicFramePr>
          <p:xfrm>
            <a:off x="4419623" y="2432851"/>
            <a:ext cx="2224049" cy="1756337"/>
          </p:xfrm>
          <a:graphic>
            <a:graphicData uri="http://schemas.openxmlformats.org/presentationml/2006/ole">
              <mc:AlternateContent xmlns:mc="http://schemas.openxmlformats.org/markup-compatibility/2006">
                <mc:Choice xmlns:v="urn:schemas-microsoft-com:vml" Requires="v">
                  <p:oleObj r:id="rId9" imgW="2224049" imgH="1756337" progId="Prism9.Document">
                    <p:embed/>
                  </p:oleObj>
                </mc:Choice>
                <mc:Fallback>
                  <p:oleObj r:id="rId9" imgW="2224049" imgH="1756337" progId="Prism9.Document">
                    <p:embed/>
                    <p:pic>
                      <p:nvPicPr>
                        <p:cNvPr id="5" name="Google Shape;88;p1">
                          <a:extLst>
                            <a:ext uri="{FF2B5EF4-FFF2-40B4-BE49-F238E27FC236}">
                              <a16:creationId xmlns:a16="http://schemas.microsoft.com/office/drawing/2014/main" id="{10B7D061-8685-EA5F-BC8F-655547929559}"/>
                            </a:ext>
                          </a:extLst>
                        </p:cNvPr>
                        <p:cNvPicPr preferRelativeResize="0"/>
                        <p:nvPr/>
                      </p:nvPicPr>
                      <p:blipFill rotWithShape="1">
                        <a:blip r:embed="rId10">
                          <a:alphaModFix/>
                        </a:blip>
                        <a:srcRect/>
                        <a:stretch/>
                      </p:blipFill>
                      <p:spPr>
                        <a:xfrm>
                          <a:off x="4419623" y="2432851"/>
                          <a:ext cx="2224049" cy="1756337"/>
                        </a:xfrm>
                        <a:prstGeom prst="rect">
                          <a:avLst/>
                        </a:prstGeom>
                        <a:noFill/>
                        <a:ln>
                          <a:noFill/>
                        </a:ln>
                      </p:spPr>
                    </p:pic>
                  </p:oleObj>
                </mc:Fallback>
              </mc:AlternateContent>
            </a:graphicData>
          </a:graphic>
        </p:graphicFrame>
        <p:graphicFrame>
          <p:nvGraphicFramePr>
            <p:cNvPr id="6" name="Google Shape;89;p1">
              <a:extLst>
                <a:ext uri="{FF2B5EF4-FFF2-40B4-BE49-F238E27FC236}">
                  <a16:creationId xmlns:a16="http://schemas.microsoft.com/office/drawing/2014/main" id="{12692F33-C0F0-479E-9948-C3817FBA0D0E}"/>
                </a:ext>
              </a:extLst>
            </p:cNvPr>
            <p:cNvGraphicFramePr/>
            <p:nvPr/>
          </p:nvGraphicFramePr>
          <p:xfrm>
            <a:off x="5540722" y="4493932"/>
            <a:ext cx="1289625" cy="1436345"/>
          </p:xfrm>
          <a:graphic>
            <a:graphicData uri="http://schemas.openxmlformats.org/presentationml/2006/ole">
              <mc:AlternateContent xmlns:mc="http://schemas.openxmlformats.org/markup-compatibility/2006">
                <mc:Choice xmlns:v="urn:schemas-microsoft-com:vml" Requires="v">
                  <p:oleObj r:id="rId11" imgW="1289625" imgH="1436345" progId="Prism9.Document">
                    <p:embed/>
                  </p:oleObj>
                </mc:Choice>
                <mc:Fallback>
                  <p:oleObj r:id="rId11" imgW="1289625" imgH="1436345" progId="Prism9.Document">
                    <p:embed/>
                    <p:pic>
                      <p:nvPicPr>
                        <p:cNvPr id="6" name="Google Shape;89;p1">
                          <a:extLst>
                            <a:ext uri="{FF2B5EF4-FFF2-40B4-BE49-F238E27FC236}">
                              <a16:creationId xmlns:a16="http://schemas.microsoft.com/office/drawing/2014/main" id="{12692F33-C0F0-479E-9948-C3817FBA0D0E}"/>
                            </a:ext>
                          </a:extLst>
                        </p:cNvPr>
                        <p:cNvPicPr preferRelativeResize="0"/>
                        <p:nvPr/>
                      </p:nvPicPr>
                      <p:blipFill rotWithShape="1">
                        <a:blip r:embed="rId12">
                          <a:alphaModFix/>
                        </a:blip>
                        <a:srcRect/>
                        <a:stretch/>
                      </p:blipFill>
                      <p:spPr>
                        <a:xfrm>
                          <a:off x="5540722" y="4493932"/>
                          <a:ext cx="1289625" cy="1436345"/>
                        </a:xfrm>
                        <a:prstGeom prst="rect">
                          <a:avLst/>
                        </a:prstGeom>
                        <a:noFill/>
                        <a:ln>
                          <a:noFill/>
                        </a:ln>
                      </p:spPr>
                    </p:pic>
                  </p:oleObj>
                </mc:Fallback>
              </mc:AlternateContent>
            </a:graphicData>
          </a:graphic>
        </p:graphicFrame>
        <p:graphicFrame>
          <p:nvGraphicFramePr>
            <p:cNvPr id="7" name="Google Shape;90;p1">
              <a:extLst>
                <a:ext uri="{FF2B5EF4-FFF2-40B4-BE49-F238E27FC236}">
                  <a16:creationId xmlns:a16="http://schemas.microsoft.com/office/drawing/2014/main" id="{CBF49B8F-D379-2EB8-16B3-B0E8C5E7EE62}"/>
                </a:ext>
              </a:extLst>
            </p:cNvPr>
            <p:cNvGraphicFramePr/>
            <p:nvPr/>
          </p:nvGraphicFramePr>
          <p:xfrm>
            <a:off x="2209173" y="4454889"/>
            <a:ext cx="1695243" cy="1473494"/>
          </p:xfrm>
          <a:graphic>
            <a:graphicData uri="http://schemas.openxmlformats.org/presentationml/2006/ole">
              <mc:AlternateContent xmlns:mc="http://schemas.openxmlformats.org/markup-compatibility/2006">
                <mc:Choice xmlns:v="urn:schemas-microsoft-com:vml" Requires="v">
                  <p:oleObj r:id="rId13" imgW="1695243" imgH="1473494" progId="Prism9.Document">
                    <p:embed/>
                  </p:oleObj>
                </mc:Choice>
                <mc:Fallback>
                  <p:oleObj r:id="rId13" imgW="1695243" imgH="1473494" progId="Prism9.Document">
                    <p:embed/>
                    <p:pic>
                      <p:nvPicPr>
                        <p:cNvPr id="7" name="Google Shape;90;p1">
                          <a:extLst>
                            <a:ext uri="{FF2B5EF4-FFF2-40B4-BE49-F238E27FC236}">
                              <a16:creationId xmlns:a16="http://schemas.microsoft.com/office/drawing/2014/main" id="{CBF49B8F-D379-2EB8-16B3-B0E8C5E7EE62}"/>
                            </a:ext>
                          </a:extLst>
                        </p:cNvPr>
                        <p:cNvPicPr preferRelativeResize="0"/>
                        <p:nvPr/>
                      </p:nvPicPr>
                      <p:blipFill rotWithShape="1">
                        <a:blip r:embed="rId14">
                          <a:alphaModFix/>
                        </a:blip>
                        <a:srcRect/>
                        <a:stretch/>
                      </p:blipFill>
                      <p:spPr>
                        <a:xfrm>
                          <a:off x="2209173" y="4454889"/>
                          <a:ext cx="1695243" cy="1473494"/>
                        </a:xfrm>
                        <a:prstGeom prst="rect">
                          <a:avLst/>
                        </a:prstGeom>
                        <a:noFill/>
                        <a:ln>
                          <a:noFill/>
                        </a:ln>
                      </p:spPr>
                    </p:pic>
                  </p:oleObj>
                </mc:Fallback>
              </mc:AlternateContent>
            </a:graphicData>
          </a:graphic>
        </p:graphicFrame>
        <p:graphicFrame>
          <p:nvGraphicFramePr>
            <p:cNvPr id="8" name="Google Shape;91;p1">
              <a:extLst>
                <a:ext uri="{FF2B5EF4-FFF2-40B4-BE49-F238E27FC236}">
                  <a16:creationId xmlns:a16="http://schemas.microsoft.com/office/drawing/2014/main" id="{3E5728B3-A6A9-B378-7CA3-7E63B3461731}"/>
                </a:ext>
              </a:extLst>
            </p:cNvPr>
            <p:cNvGraphicFramePr/>
            <p:nvPr/>
          </p:nvGraphicFramePr>
          <p:xfrm>
            <a:off x="3845481" y="4414089"/>
            <a:ext cx="1695244" cy="1498199"/>
          </p:xfrm>
          <a:graphic>
            <a:graphicData uri="http://schemas.openxmlformats.org/presentationml/2006/ole">
              <mc:AlternateContent xmlns:mc="http://schemas.openxmlformats.org/markup-compatibility/2006">
                <mc:Choice xmlns:v="urn:schemas-microsoft-com:vml" Requires="v">
                  <p:oleObj r:id="rId15" imgW="1695244" imgH="1498199" progId="Prism9.Document">
                    <p:embed/>
                  </p:oleObj>
                </mc:Choice>
                <mc:Fallback>
                  <p:oleObj r:id="rId15" imgW="1695244" imgH="1498199" progId="Prism9.Document">
                    <p:embed/>
                    <p:pic>
                      <p:nvPicPr>
                        <p:cNvPr id="8" name="Google Shape;91;p1">
                          <a:extLst>
                            <a:ext uri="{FF2B5EF4-FFF2-40B4-BE49-F238E27FC236}">
                              <a16:creationId xmlns:a16="http://schemas.microsoft.com/office/drawing/2014/main" id="{3E5728B3-A6A9-B378-7CA3-7E63B3461731}"/>
                            </a:ext>
                          </a:extLst>
                        </p:cNvPr>
                        <p:cNvPicPr preferRelativeResize="0"/>
                        <p:nvPr/>
                      </p:nvPicPr>
                      <p:blipFill rotWithShape="1">
                        <a:blip r:embed="rId16">
                          <a:alphaModFix/>
                        </a:blip>
                        <a:srcRect/>
                        <a:stretch/>
                      </p:blipFill>
                      <p:spPr>
                        <a:xfrm>
                          <a:off x="3845481" y="4414089"/>
                          <a:ext cx="1695244" cy="1498199"/>
                        </a:xfrm>
                        <a:prstGeom prst="rect">
                          <a:avLst/>
                        </a:prstGeom>
                        <a:noFill/>
                        <a:ln>
                          <a:noFill/>
                        </a:ln>
                      </p:spPr>
                    </p:pic>
                  </p:oleObj>
                </mc:Fallback>
              </mc:AlternateContent>
            </a:graphicData>
          </a:graphic>
        </p:graphicFrame>
        <p:sp>
          <p:nvSpPr>
            <p:cNvPr id="9" name="Google Shape;92;p1">
              <a:extLst>
                <a:ext uri="{FF2B5EF4-FFF2-40B4-BE49-F238E27FC236}">
                  <a16:creationId xmlns:a16="http://schemas.microsoft.com/office/drawing/2014/main" id="{2B9A23E9-48E4-0414-EA88-4D5F32C4E181}"/>
                </a:ext>
              </a:extLst>
            </p:cNvPr>
            <p:cNvSpPr txBox="1"/>
            <p:nvPr/>
          </p:nvSpPr>
          <p:spPr>
            <a:xfrm>
              <a:off x="2083328" y="550855"/>
              <a:ext cx="4452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0" u="none" strike="noStrike" cap="none">
                  <a:solidFill>
                    <a:srgbClr val="000000"/>
                  </a:solidFill>
                  <a:latin typeface="Arial"/>
                  <a:ea typeface="Arial"/>
                  <a:cs typeface="Arial"/>
                  <a:sym typeface="Arial"/>
                </a:rPr>
                <a:t>A</a:t>
              </a:r>
              <a:endParaRPr/>
            </a:p>
          </p:txBody>
        </p:sp>
        <p:sp>
          <p:nvSpPr>
            <p:cNvPr id="10" name="Google Shape;93;p1">
              <a:extLst>
                <a:ext uri="{FF2B5EF4-FFF2-40B4-BE49-F238E27FC236}">
                  <a16:creationId xmlns:a16="http://schemas.microsoft.com/office/drawing/2014/main" id="{B469AA2D-F91C-9664-BB41-D9D7B34F8B72}"/>
                </a:ext>
              </a:extLst>
            </p:cNvPr>
            <p:cNvSpPr txBox="1"/>
            <p:nvPr/>
          </p:nvSpPr>
          <p:spPr>
            <a:xfrm>
              <a:off x="2056773" y="2320671"/>
              <a:ext cx="4452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Arial"/>
                  <a:ea typeface="Arial"/>
                  <a:cs typeface="Arial"/>
                  <a:sym typeface="Arial"/>
                </a:rPr>
                <a:t>C</a:t>
              </a:r>
              <a:endParaRPr/>
            </a:p>
          </p:txBody>
        </p:sp>
        <p:sp>
          <p:nvSpPr>
            <p:cNvPr id="11" name="Google Shape;94;p1">
              <a:extLst>
                <a:ext uri="{FF2B5EF4-FFF2-40B4-BE49-F238E27FC236}">
                  <a16:creationId xmlns:a16="http://schemas.microsoft.com/office/drawing/2014/main" id="{EA17C8E7-B8A5-A0D5-3B41-69D406F70CBA}"/>
                </a:ext>
              </a:extLst>
            </p:cNvPr>
            <p:cNvSpPr txBox="1"/>
            <p:nvPr/>
          </p:nvSpPr>
          <p:spPr>
            <a:xfrm>
              <a:off x="4335364" y="2325799"/>
              <a:ext cx="4452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Arial"/>
                  <a:ea typeface="Arial"/>
                  <a:cs typeface="Arial"/>
                  <a:sym typeface="Arial"/>
                </a:rPr>
                <a:t>D</a:t>
              </a:r>
              <a:endParaRPr/>
            </a:p>
          </p:txBody>
        </p:sp>
        <p:sp>
          <p:nvSpPr>
            <p:cNvPr id="12" name="Google Shape;95;p1">
              <a:extLst>
                <a:ext uri="{FF2B5EF4-FFF2-40B4-BE49-F238E27FC236}">
                  <a16:creationId xmlns:a16="http://schemas.microsoft.com/office/drawing/2014/main" id="{42315A8F-FCAE-F25B-91EB-FB334CE43F5D}"/>
                </a:ext>
              </a:extLst>
            </p:cNvPr>
            <p:cNvSpPr txBox="1"/>
            <p:nvPr/>
          </p:nvSpPr>
          <p:spPr>
            <a:xfrm>
              <a:off x="6413824" y="2308634"/>
              <a:ext cx="4452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Arial"/>
                  <a:ea typeface="Arial"/>
                  <a:cs typeface="Arial"/>
                  <a:sym typeface="Arial"/>
                </a:rPr>
                <a:t>E</a:t>
              </a:r>
              <a:endParaRPr/>
            </a:p>
          </p:txBody>
        </p:sp>
        <p:sp>
          <p:nvSpPr>
            <p:cNvPr id="13" name="Google Shape;96;p1">
              <a:extLst>
                <a:ext uri="{FF2B5EF4-FFF2-40B4-BE49-F238E27FC236}">
                  <a16:creationId xmlns:a16="http://schemas.microsoft.com/office/drawing/2014/main" id="{601C1E26-3811-2C04-EF8B-11B83995510B}"/>
                </a:ext>
              </a:extLst>
            </p:cNvPr>
            <p:cNvSpPr txBox="1"/>
            <p:nvPr/>
          </p:nvSpPr>
          <p:spPr>
            <a:xfrm>
              <a:off x="5200992" y="550855"/>
              <a:ext cx="4452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Arial"/>
                  <a:ea typeface="Arial"/>
                  <a:cs typeface="Arial"/>
                  <a:sym typeface="Arial"/>
                </a:rPr>
                <a:t>B</a:t>
              </a:r>
              <a:endParaRPr/>
            </a:p>
          </p:txBody>
        </p:sp>
        <p:sp>
          <p:nvSpPr>
            <p:cNvPr id="14" name="Google Shape;97;p1">
              <a:extLst>
                <a:ext uri="{FF2B5EF4-FFF2-40B4-BE49-F238E27FC236}">
                  <a16:creationId xmlns:a16="http://schemas.microsoft.com/office/drawing/2014/main" id="{2A66616E-7C3D-8FF2-B5E3-B1DED08F1AF6}"/>
                </a:ext>
              </a:extLst>
            </p:cNvPr>
            <p:cNvSpPr txBox="1"/>
            <p:nvPr/>
          </p:nvSpPr>
          <p:spPr>
            <a:xfrm>
              <a:off x="2136133" y="4186893"/>
              <a:ext cx="4452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Arial"/>
                  <a:ea typeface="Arial"/>
                  <a:cs typeface="Arial"/>
                  <a:sym typeface="Arial"/>
                </a:rPr>
                <a:t>F</a:t>
              </a:r>
              <a:endParaRPr/>
            </a:p>
          </p:txBody>
        </p:sp>
        <p:sp>
          <p:nvSpPr>
            <p:cNvPr id="15" name="Google Shape;98;p1">
              <a:extLst>
                <a:ext uri="{FF2B5EF4-FFF2-40B4-BE49-F238E27FC236}">
                  <a16:creationId xmlns:a16="http://schemas.microsoft.com/office/drawing/2014/main" id="{AFB8F277-BDE3-18F8-1379-7BD08E3C7F58}"/>
                </a:ext>
              </a:extLst>
            </p:cNvPr>
            <p:cNvSpPr txBox="1"/>
            <p:nvPr/>
          </p:nvSpPr>
          <p:spPr>
            <a:xfrm>
              <a:off x="3809296" y="4213598"/>
              <a:ext cx="4452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Arial"/>
                  <a:ea typeface="Arial"/>
                  <a:cs typeface="Arial"/>
                  <a:sym typeface="Arial"/>
                </a:rPr>
                <a:t>G</a:t>
              </a:r>
              <a:endParaRPr/>
            </a:p>
          </p:txBody>
        </p:sp>
        <p:sp>
          <p:nvSpPr>
            <p:cNvPr id="16" name="Google Shape;99;p1">
              <a:extLst>
                <a:ext uri="{FF2B5EF4-FFF2-40B4-BE49-F238E27FC236}">
                  <a16:creationId xmlns:a16="http://schemas.microsoft.com/office/drawing/2014/main" id="{ECAC85C9-28CE-AB75-213C-7E57FC36F85C}"/>
                </a:ext>
              </a:extLst>
            </p:cNvPr>
            <p:cNvSpPr txBox="1"/>
            <p:nvPr/>
          </p:nvSpPr>
          <p:spPr>
            <a:xfrm>
              <a:off x="5435944" y="4186892"/>
              <a:ext cx="4452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Arial"/>
                  <a:ea typeface="Arial"/>
                  <a:cs typeface="Arial"/>
                  <a:sym typeface="Arial"/>
                </a:rPr>
                <a:t>H</a:t>
              </a:r>
              <a:endParaRPr/>
            </a:p>
          </p:txBody>
        </p:sp>
        <p:sp>
          <p:nvSpPr>
            <p:cNvPr id="17" name="Google Shape;100;p1">
              <a:extLst>
                <a:ext uri="{FF2B5EF4-FFF2-40B4-BE49-F238E27FC236}">
                  <a16:creationId xmlns:a16="http://schemas.microsoft.com/office/drawing/2014/main" id="{16A05DD0-394C-C8B6-41C4-3EF0671ACB80}"/>
                </a:ext>
              </a:extLst>
            </p:cNvPr>
            <p:cNvSpPr txBox="1"/>
            <p:nvPr/>
          </p:nvSpPr>
          <p:spPr>
            <a:xfrm>
              <a:off x="6728673" y="4208591"/>
              <a:ext cx="4452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rgbClr val="000000"/>
                  </a:solidFill>
                  <a:latin typeface="Arial"/>
                  <a:ea typeface="Arial"/>
                  <a:cs typeface="Arial"/>
                  <a:sym typeface="Arial"/>
                </a:rPr>
                <a:t>I</a:t>
              </a:r>
              <a:endParaRPr/>
            </a:p>
          </p:txBody>
        </p:sp>
        <p:pic>
          <p:nvPicPr>
            <p:cNvPr id="18" name="Google Shape;101;p1">
              <a:extLst>
                <a:ext uri="{FF2B5EF4-FFF2-40B4-BE49-F238E27FC236}">
                  <a16:creationId xmlns:a16="http://schemas.microsoft.com/office/drawing/2014/main" id="{B94CFC3C-620D-B805-9A0A-BEF2CED845EF}"/>
                </a:ext>
              </a:extLst>
            </p:cNvPr>
            <p:cNvPicPr preferRelativeResize="0"/>
            <p:nvPr/>
          </p:nvPicPr>
          <p:blipFill>
            <a:blip r:embed="rId17">
              <a:alphaModFix/>
            </a:blip>
            <a:stretch>
              <a:fillRect/>
            </a:stretch>
          </p:blipFill>
          <p:spPr>
            <a:xfrm>
              <a:off x="6885848" y="4493939"/>
              <a:ext cx="1527663" cy="1436350"/>
            </a:xfrm>
            <a:prstGeom prst="rect">
              <a:avLst/>
            </a:prstGeom>
            <a:noFill/>
            <a:ln>
              <a:noFill/>
            </a:ln>
          </p:spPr>
        </p:pic>
        <p:graphicFrame>
          <p:nvGraphicFramePr>
            <p:cNvPr id="19" name="Objekt 2">
              <a:extLst>
                <a:ext uri="{FF2B5EF4-FFF2-40B4-BE49-F238E27FC236}">
                  <a16:creationId xmlns:a16="http://schemas.microsoft.com/office/drawing/2014/main" id="{97E43B28-E0E3-2DB0-308F-693C1B5317ED}"/>
                </a:ext>
              </a:extLst>
            </p:cNvPr>
            <p:cNvGraphicFramePr>
              <a:graphicFrameLocks noChangeAspect="1"/>
            </p:cNvGraphicFramePr>
            <p:nvPr>
              <p:extLst>
                <p:ext uri="{D42A27DB-BD31-4B8C-83A1-F6EECF244321}">
                  <p14:modId xmlns:p14="http://schemas.microsoft.com/office/powerpoint/2010/main" val="1092462462"/>
                </p:ext>
              </p:extLst>
            </p:nvPr>
          </p:nvGraphicFramePr>
          <p:xfrm>
            <a:off x="2250474" y="722826"/>
            <a:ext cx="2833829" cy="1497600"/>
          </p:xfrm>
          <a:graphic>
            <a:graphicData uri="http://schemas.openxmlformats.org/presentationml/2006/ole">
              <mc:AlternateContent xmlns:mc="http://schemas.openxmlformats.org/markup-compatibility/2006">
                <mc:Choice xmlns:v="urn:schemas-microsoft-com:vml" Requires="v">
                  <p:oleObj name="Prism 9" r:id="rId18" imgW="8395844" imgH="4436738" progId="Prism9.Document">
                    <p:embed/>
                  </p:oleObj>
                </mc:Choice>
                <mc:Fallback>
                  <p:oleObj name="Prism 9" r:id="rId18" imgW="8395844" imgH="4436738" progId="Prism9.Document">
                    <p:embed/>
                    <p:pic>
                      <p:nvPicPr>
                        <p:cNvPr id="19" name="Objekt 2">
                          <a:extLst>
                            <a:ext uri="{FF2B5EF4-FFF2-40B4-BE49-F238E27FC236}">
                              <a16:creationId xmlns:a16="http://schemas.microsoft.com/office/drawing/2014/main" id="{97E43B28-E0E3-2DB0-308F-693C1B5317ED}"/>
                            </a:ext>
                          </a:extLst>
                        </p:cNvPr>
                        <p:cNvPicPr/>
                        <p:nvPr/>
                      </p:nvPicPr>
                      <p:blipFill>
                        <a:blip r:embed="rId19"/>
                        <a:stretch>
                          <a:fillRect/>
                        </a:stretch>
                      </p:blipFill>
                      <p:spPr>
                        <a:xfrm>
                          <a:off x="2250474" y="722826"/>
                          <a:ext cx="2833829" cy="1497600"/>
                        </a:xfrm>
                        <a:prstGeom prst="rect">
                          <a:avLst/>
                        </a:prstGeom>
                      </p:spPr>
                    </p:pic>
                  </p:oleObj>
                </mc:Fallback>
              </mc:AlternateContent>
            </a:graphicData>
          </a:graphic>
        </p:graphicFrame>
      </p:grpSp>
      <p:sp>
        <p:nvSpPr>
          <p:cNvPr id="22" name="TextBox 21">
            <a:extLst>
              <a:ext uri="{FF2B5EF4-FFF2-40B4-BE49-F238E27FC236}">
                <a16:creationId xmlns:a16="http://schemas.microsoft.com/office/drawing/2014/main" id="{DF4CF5E2-E5F3-FE87-C5A1-59C9344BDB59}"/>
              </a:ext>
            </a:extLst>
          </p:cNvPr>
          <p:cNvSpPr txBox="1"/>
          <p:nvPr/>
        </p:nvSpPr>
        <p:spPr>
          <a:xfrm>
            <a:off x="2973994" y="31605"/>
            <a:ext cx="6094206" cy="369332"/>
          </a:xfrm>
          <a:prstGeom prst="rect">
            <a:avLst/>
          </a:prstGeom>
          <a:noFill/>
        </p:spPr>
        <p:txBody>
          <a:bodyPr wrap="square">
            <a:spAutoFit/>
          </a:bodyPr>
          <a:lstStyle/>
          <a:p>
            <a:r>
              <a:rPr lang="en-GB" b="1" dirty="0">
                <a:solidFill>
                  <a:schemeClr val="accent1">
                    <a:lumMod val="50000"/>
                  </a:schemeClr>
                </a:solidFill>
              </a:rPr>
              <a:t> 2D model characterization - neural network formation.</a:t>
            </a:r>
          </a:p>
        </p:txBody>
      </p:sp>
      <p:sp>
        <p:nvSpPr>
          <p:cNvPr id="23" name="TextBox 22">
            <a:extLst>
              <a:ext uri="{FF2B5EF4-FFF2-40B4-BE49-F238E27FC236}">
                <a16:creationId xmlns:a16="http://schemas.microsoft.com/office/drawing/2014/main" id="{C6C3F6AE-9C2A-02D2-5DDE-1EA6FA9FC54E}"/>
              </a:ext>
            </a:extLst>
          </p:cNvPr>
          <p:cNvSpPr txBox="1"/>
          <p:nvPr/>
        </p:nvSpPr>
        <p:spPr>
          <a:xfrm>
            <a:off x="1794" y="6488668"/>
            <a:ext cx="6094206" cy="369332"/>
          </a:xfrm>
          <a:prstGeom prst="rect">
            <a:avLst/>
          </a:prstGeom>
          <a:noFill/>
        </p:spPr>
        <p:txBody>
          <a:bodyPr wrap="square">
            <a:spAutoFit/>
          </a:bodyPr>
          <a:lstStyle/>
          <a:p>
            <a:r>
              <a:rPr lang="en-GB" b="1" dirty="0">
                <a:solidFill>
                  <a:schemeClr val="accent1">
                    <a:lumMod val="50000"/>
                  </a:schemeClr>
                </a:solidFill>
              </a:rPr>
              <a:t>In preparation for ALTEX </a:t>
            </a:r>
          </a:p>
        </p:txBody>
      </p:sp>
    </p:spTree>
    <p:extLst>
      <p:ext uri="{BB962C8B-B14F-4D97-AF65-F5344CB8AC3E}">
        <p14:creationId xmlns:p14="http://schemas.microsoft.com/office/powerpoint/2010/main" val="1643775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3B61DE-1BC1-54FB-76C9-6DA246DFB4E4}"/>
              </a:ext>
            </a:extLst>
          </p:cNvPr>
          <p:cNvPicPr>
            <a:picLocks noChangeAspect="1"/>
          </p:cNvPicPr>
          <p:nvPr/>
        </p:nvPicPr>
        <p:blipFill>
          <a:blip r:embed="rId2"/>
          <a:stretch>
            <a:fillRect/>
          </a:stretch>
        </p:blipFill>
        <p:spPr>
          <a:xfrm>
            <a:off x="0" y="0"/>
            <a:ext cx="6372191" cy="6858000"/>
          </a:xfrm>
          <a:prstGeom prst="rect">
            <a:avLst/>
          </a:prstGeom>
        </p:spPr>
      </p:pic>
      <p:pic>
        <p:nvPicPr>
          <p:cNvPr id="1026" name="Picture 2" descr="R">
            <a:extLst>
              <a:ext uri="{FF2B5EF4-FFF2-40B4-BE49-F238E27FC236}">
                <a16:creationId xmlns:a16="http://schemas.microsoft.com/office/drawing/2014/main" id="{3EBB8378-186E-B0DA-457D-C46E1C6E8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9460" y="1920144"/>
            <a:ext cx="3893820" cy="3017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835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F5988E-C9CF-9354-889F-D811BD9182D6}"/>
              </a:ext>
            </a:extLst>
          </p:cNvPr>
          <p:cNvPicPr>
            <a:picLocks noChangeAspect="1"/>
          </p:cNvPicPr>
          <p:nvPr/>
        </p:nvPicPr>
        <p:blipFill>
          <a:blip r:embed="rId3"/>
          <a:stretch>
            <a:fillRect/>
          </a:stretch>
        </p:blipFill>
        <p:spPr>
          <a:xfrm>
            <a:off x="-3100087" y="1441840"/>
            <a:ext cx="12192000" cy="4064000"/>
          </a:xfrm>
          <a:prstGeom prst="rect">
            <a:avLst/>
          </a:prstGeom>
        </p:spPr>
      </p:pic>
      <p:sp>
        <p:nvSpPr>
          <p:cNvPr id="4" name="TextBox 3">
            <a:extLst>
              <a:ext uri="{FF2B5EF4-FFF2-40B4-BE49-F238E27FC236}">
                <a16:creationId xmlns:a16="http://schemas.microsoft.com/office/drawing/2014/main" id="{FB53BC89-DF8A-5762-50EA-FC2BE779CAA2}"/>
              </a:ext>
            </a:extLst>
          </p:cNvPr>
          <p:cNvSpPr txBox="1"/>
          <p:nvPr/>
        </p:nvSpPr>
        <p:spPr>
          <a:xfrm>
            <a:off x="117191" y="6198413"/>
            <a:ext cx="11993218" cy="307777"/>
          </a:xfrm>
          <a:prstGeom prst="rect">
            <a:avLst/>
          </a:prstGeom>
          <a:noFill/>
        </p:spPr>
        <p:txBody>
          <a:bodyPr wrap="square">
            <a:spAutoFit/>
          </a:bodyPr>
          <a:lstStyle/>
          <a:p>
            <a:r>
              <a:rPr lang="en-GB" sz="1400" b="1" i="1" dirty="0">
                <a:solidFill>
                  <a:schemeClr val="accent1">
                    <a:lumMod val="50000"/>
                  </a:schemeClr>
                </a:solidFill>
              </a:rPr>
              <a:t>Frisch, Becker, Wojewodzic, 2019, Molecular Biology and Evolution “Dissecting the Transcriptomic Basis of Phenotypic Evolution in an Aquatic Keystone Grazer”</a:t>
            </a:r>
          </a:p>
        </p:txBody>
      </p:sp>
      <p:sp>
        <p:nvSpPr>
          <p:cNvPr id="6" name="TextBox 5">
            <a:extLst>
              <a:ext uri="{FF2B5EF4-FFF2-40B4-BE49-F238E27FC236}">
                <a16:creationId xmlns:a16="http://schemas.microsoft.com/office/drawing/2014/main" id="{CBE282AD-3DE1-DB8F-CF99-D08A6BAD4358}"/>
              </a:ext>
            </a:extLst>
          </p:cNvPr>
          <p:cNvSpPr txBox="1"/>
          <p:nvPr/>
        </p:nvSpPr>
        <p:spPr>
          <a:xfrm>
            <a:off x="1798320" y="197921"/>
            <a:ext cx="10393680" cy="584775"/>
          </a:xfrm>
          <a:prstGeom prst="rect">
            <a:avLst/>
          </a:prstGeom>
          <a:noFill/>
        </p:spPr>
        <p:txBody>
          <a:bodyPr wrap="square">
            <a:spAutoFit/>
          </a:bodyPr>
          <a:lstStyle/>
          <a:p>
            <a:r>
              <a:rPr lang="en-GB" sz="3200" dirty="0">
                <a:solidFill>
                  <a:schemeClr val="accent1">
                    <a:lumMod val="50000"/>
                  </a:schemeClr>
                </a:solidFill>
              </a:rPr>
              <a:t>Weighted correlation network analysis - WGCNA</a:t>
            </a:r>
          </a:p>
        </p:txBody>
      </p:sp>
      <p:pic>
        <p:nvPicPr>
          <p:cNvPr id="5" name="Picture 4">
            <a:extLst>
              <a:ext uri="{FF2B5EF4-FFF2-40B4-BE49-F238E27FC236}">
                <a16:creationId xmlns:a16="http://schemas.microsoft.com/office/drawing/2014/main" id="{A81A0609-570D-C2D7-9A16-46037F01150C}"/>
              </a:ext>
            </a:extLst>
          </p:cNvPr>
          <p:cNvPicPr>
            <a:picLocks noChangeAspect="1"/>
          </p:cNvPicPr>
          <p:nvPr/>
        </p:nvPicPr>
        <p:blipFill>
          <a:blip r:embed="rId4"/>
          <a:stretch>
            <a:fillRect/>
          </a:stretch>
        </p:blipFill>
        <p:spPr>
          <a:xfrm>
            <a:off x="7426682" y="1090473"/>
            <a:ext cx="5077534" cy="4448796"/>
          </a:xfrm>
          <a:prstGeom prst="rect">
            <a:avLst/>
          </a:prstGeom>
        </p:spPr>
      </p:pic>
      <p:sp>
        <p:nvSpPr>
          <p:cNvPr id="8" name="TextBox 7">
            <a:extLst>
              <a:ext uri="{FF2B5EF4-FFF2-40B4-BE49-F238E27FC236}">
                <a16:creationId xmlns:a16="http://schemas.microsoft.com/office/drawing/2014/main" id="{60F465FC-0049-96DD-3F59-F1FCEA44D0BD}"/>
              </a:ext>
            </a:extLst>
          </p:cNvPr>
          <p:cNvSpPr txBox="1"/>
          <p:nvPr/>
        </p:nvSpPr>
        <p:spPr>
          <a:xfrm>
            <a:off x="117190" y="6506190"/>
            <a:ext cx="15030045" cy="307777"/>
          </a:xfrm>
          <a:prstGeom prst="rect">
            <a:avLst/>
          </a:prstGeom>
          <a:noFill/>
        </p:spPr>
        <p:txBody>
          <a:bodyPr wrap="square">
            <a:spAutoFit/>
          </a:bodyPr>
          <a:lstStyle/>
          <a:p>
            <a:r>
              <a:rPr lang="en-GB" sz="1400" b="1" i="1" dirty="0">
                <a:solidFill>
                  <a:schemeClr val="accent1">
                    <a:lumMod val="50000"/>
                  </a:schemeClr>
                </a:solidFill>
              </a:rPr>
              <a:t>Burton, Rounge, Haugen, Wojewodzic, 2023, Pre-Diagnostic Circulating RNAs Networks Identify Testicular Germ Cell Tumour Susceptibility Genes, </a:t>
            </a:r>
            <a:r>
              <a:rPr lang="en-GB" sz="1400" b="1" i="1" dirty="0" err="1">
                <a:solidFill>
                  <a:schemeClr val="accent1">
                    <a:lumMod val="50000"/>
                  </a:schemeClr>
                </a:solidFill>
              </a:rPr>
              <a:t>medRxiv</a:t>
            </a:r>
            <a:r>
              <a:rPr lang="en-GB" sz="1400" b="1" i="1" dirty="0">
                <a:solidFill>
                  <a:schemeClr val="accent1">
                    <a:lumMod val="50000"/>
                  </a:schemeClr>
                </a:solidFill>
              </a:rPr>
              <a:t>  </a:t>
            </a:r>
          </a:p>
        </p:txBody>
      </p:sp>
      <p:pic>
        <p:nvPicPr>
          <p:cNvPr id="3074" name="Picture 2" descr="R">
            <a:extLst>
              <a:ext uri="{FF2B5EF4-FFF2-40B4-BE49-F238E27FC236}">
                <a16:creationId xmlns:a16="http://schemas.microsoft.com/office/drawing/2014/main" id="{6CB92AB4-BA99-8C14-2CB4-4C97BD5F39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190" y="3314871"/>
            <a:ext cx="3384062" cy="2622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552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E3D71C-784A-5629-1937-EFBE392F087C}"/>
              </a:ext>
            </a:extLst>
          </p:cNvPr>
          <p:cNvPicPr>
            <a:picLocks noChangeAspect="1"/>
          </p:cNvPicPr>
          <p:nvPr/>
        </p:nvPicPr>
        <p:blipFill>
          <a:blip r:embed="rId3"/>
          <a:stretch>
            <a:fillRect/>
          </a:stretch>
        </p:blipFill>
        <p:spPr>
          <a:xfrm>
            <a:off x="0" y="1035092"/>
            <a:ext cx="12192000" cy="5952000"/>
          </a:xfrm>
          <a:prstGeom prst="rect">
            <a:avLst/>
          </a:prstGeom>
        </p:spPr>
      </p:pic>
      <p:sp>
        <p:nvSpPr>
          <p:cNvPr id="4" name="TextBox 3">
            <a:extLst>
              <a:ext uri="{FF2B5EF4-FFF2-40B4-BE49-F238E27FC236}">
                <a16:creationId xmlns:a16="http://schemas.microsoft.com/office/drawing/2014/main" id="{F62D1F88-F79E-775F-6F30-2B52CCC4C3C3}"/>
              </a:ext>
            </a:extLst>
          </p:cNvPr>
          <p:cNvSpPr txBox="1"/>
          <p:nvPr/>
        </p:nvSpPr>
        <p:spPr>
          <a:xfrm>
            <a:off x="3352492" y="436124"/>
            <a:ext cx="5487015" cy="461665"/>
          </a:xfrm>
          <a:prstGeom prst="rect">
            <a:avLst/>
          </a:prstGeom>
          <a:noFill/>
        </p:spPr>
        <p:txBody>
          <a:bodyPr wrap="none" rtlCol="0">
            <a:spAutoFit/>
          </a:bodyPr>
          <a:lstStyle/>
          <a:p>
            <a:r>
              <a:rPr lang="en-US" sz="2400" b="1" dirty="0">
                <a:solidFill>
                  <a:schemeClr val="accent1">
                    <a:lumMod val="50000"/>
                  </a:schemeClr>
                </a:solidFill>
              </a:rPr>
              <a:t>Nervous systems development signatures</a:t>
            </a:r>
          </a:p>
        </p:txBody>
      </p:sp>
      <p:sp>
        <p:nvSpPr>
          <p:cNvPr id="6" name="TextBox 5">
            <a:extLst>
              <a:ext uri="{FF2B5EF4-FFF2-40B4-BE49-F238E27FC236}">
                <a16:creationId xmlns:a16="http://schemas.microsoft.com/office/drawing/2014/main" id="{0F3F4B9B-510B-2D13-907D-CA5A2BC949F3}"/>
              </a:ext>
            </a:extLst>
          </p:cNvPr>
          <p:cNvSpPr txBox="1"/>
          <p:nvPr/>
        </p:nvSpPr>
        <p:spPr>
          <a:xfrm>
            <a:off x="195431" y="6488668"/>
            <a:ext cx="6094206" cy="369332"/>
          </a:xfrm>
          <a:prstGeom prst="rect">
            <a:avLst/>
          </a:prstGeom>
          <a:noFill/>
        </p:spPr>
        <p:txBody>
          <a:bodyPr wrap="square">
            <a:spAutoFit/>
          </a:bodyPr>
          <a:lstStyle/>
          <a:p>
            <a:r>
              <a:rPr lang="en-GB" b="1" dirty="0">
                <a:solidFill>
                  <a:schemeClr val="accent1">
                    <a:lumMod val="50000"/>
                  </a:schemeClr>
                </a:solidFill>
              </a:rPr>
              <a:t>https://brainspan.org/rnaseq</a:t>
            </a:r>
          </a:p>
        </p:txBody>
      </p:sp>
      <p:sp>
        <p:nvSpPr>
          <p:cNvPr id="7" name="TextBox 6">
            <a:extLst>
              <a:ext uri="{FF2B5EF4-FFF2-40B4-BE49-F238E27FC236}">
                <a16:creationId xmlns:a16="http://schemas.microsoft.com/office/drawing/2014/main" id="{0367C801-884F-A41D-2E04-FA44DF384CA0}"/>
              </a:ext>
            </a:extLst>
          </p:cNvPr>
          <p:cNvSpPr txBox="1"/>
          <p:nvPr/>
        </p:nvSpPr>
        <p:spPr>
          <a:xfrm>
            <a:off x="2463172" y="-32637"/>
            <a:ext cx="7652929" cy="800219"/>
          </a:xfrm>
          <a:prstGeom prst="rect">
            <a:avLst/>
          </a:prstGeom>
          <a:noFill/>
        </p:spPr>
        <p:txBody>
          <a:bodyPr wrap="none" rtlCol="0">
            <a:spAutoFit/>
          </a:bodyPr>
          <a:lstStyle/>
          <a:p>
            <a:r>
              <a:rPr lang="en-US" sz="2800" b="1" dirty="0">
                <a:solidFill>
                  <a:schemeClr val="accent1">
                    <a:lumMod val="50000"/>
                  </a:schemeClr>
                </a:solidFill>
              </a:rPr>
              <a:t>Gathering transcriptomic signatures for glial cells</a:t>
            </a:r>
          </a:p>
          <a:p>
            <a:endParaRPr lang="nb-NO" b="1" dirty="0"/>
          </a:p>
        </p:txBody>
      </p:sp>
      <p:sp>
        <p:nvSpPr>
          <p:cNvPr id="8" name="TextBox 7">
            <a:extLst>
              <a:ext uri="{FF2B5EF4-FFF2-40B4-BE49-F238E27FC236}">
                <a16:creationId xmlns:a16="http://schemas.microsoft.com/office/drawing/2014/main" id="{EA2D5C8B-D3F8-F1E6-16D3-38B8676421B3}"/>
              </a:ext>
            </a:extLst>
          </p:cNvPr>
          <p:cNvSpPr txBox="1"/>
          <p:nvPr/>
        </p:nvSpPr>
        <p:spPr>
          <a:xfrm>
            <a:off x="502302" y="57607"/>
            <a:ext cx="972959" cy="369332"/>
          </a:xfrm>
          <a:prstGeom prst="rect">
            <a:avLst/>
          </a:prstGeom>
          <a:noFill/>
        </p:spPr>
        <p:txBody>
          <a:bodyPr wrap="none" rtlCol="0">
            <a:spAutoFit/>
          </a:bodyPr>
          <a:lstStyle/>
          <a:p>
            <a:r>
              <a:rPr lang="en-US" b="1" u="sng" dirty="0">
                <a:solidFill>
                  <a:schemeClr val="accent1">
                    <a:lumMod val="50000"/>
                  </a:schemeClr>
                </a:solidFill>
              </a:rPr>
              <a:t>Strategy</a:t>
            </a:r>
            <a:endParaRPr lang="en-US" b="1" i="1" u="sng" dirty="0">
              <a:solidFill>
                <a:schemeClr val="accent1">
                  <a:lumMod val="50000"/>
                </a:schemeClr>
              </a:solidFill>
            </a:endParaRPr>
          </a:p>
        </p:txBody>
      </p:sp>
    </p:spTree>
    <p:extLst>
      <p:ext uri="{BB962C8B-B14F-4D97-AF65-F5344CB8AC3E}">
        <p14:creationId xmlns:p14="http://schemas.microsoft.com/office/powerpoint/2010/main" val="241903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network">
            <a:extLst>
              <a:ext uri="{FF2B5EF4-FFF2-40B4-BE49-F238E27FC236}">
                <a16:creationId xmlns:a16="http://schemas.microsoft.com/office/drawing/2014/main" id="{BD0DE7AD-ED2C-CB42-0AC6-D16D47621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834" y="0"/>
            <a:ext cx="9446340" cy="6679096"/>
          </a:xfrm>
          <a:prstGeom prst="rect">
            <a:avLst/>
          </a:prstGeom>
        </p:spPr>
      </p:pic>
      <p:sp>
        <p:nvSpPr>
          <p:cNvPr id="5" name="TextBox 4">
            <a:extLst>
              <a:ext uri="{FF2B5EF4-FFF2-40B4-BE49-F238E27FC236}">
                <a16:creationId xmlns:a16="http://schemas.microsoft.com/office/drawing/2014/main" id="{80083144-AEF9-1F62-2611-98EF16475875}"/>
              </a:ext>
            </a:extLst>
          </p:cNvPr>
          <p:cNvSpPr txBox="1"/>
          <p:nvPr/>
        </p:nvSpPr>
        <p:spPr>
          <a:xfrm>
            <a:off x="8505215" y="103266"/>
            <a:ext cx="3205814" cy="523220"/>
          </a:xfrm>
          <a:prstGeom prst="rect">
            <a:avLst/>
          </a:prstGeom>
          <a:noFill/>
        </p:spPr>
        <p:txBody>
          <a:bodyPr wrap="none" rtlCol="0">
            <a:spAutoFit/>
          </a:bodyPr>
          <a:lstStyle/>
          <a:p>
            <a:r>
              <a:rPr lang="en-US" sz="2800" b="1" dirty="0"/>
              <a:t>Immunology related</a:t>
            </a:r>
          </a:p>
        </p:txBody>
      </p:sp>
      <p:sp>
        <p:nvSpPr>
          <p:cNvPr id="6" name="TextBox 5">
            <a:extLst>
              <a:ext uri="{FF2B5EF4-FFF2-40B4-BE49-F238E27FC236}">
                <a16:creationId xmlns:a16="http://schemas.microsoft.com/office/drawing/2014/main" id="{5662A1AF-F87E-B683-385E-4F9444868D3B}"/>
              </a:ext>
            </a:extLst>
          </p:cNvPr>
          <p:cNvSpPr txBox="1"/>
          <p:nvPr/>
        </p:nvSpPr>
        <p:spPr>
          <a:xfrm>
            <a:off x="0" y="6511740"/>
            <a:ext cx="13761155" cy="261610"/>
          </a:xfrm>
          <a:prstGeom prst="rect">
            <a:avLst/>
          </a:prstGeom>
          <a:noFill/>
        </p:spPr>
        <p:txBody>
          <a:bodyPr wrap="square">
            <a:spAutoFit/>
          </a:bodyPr>
          <a:lstStyle/>
          <a:p>
            <a:r>
              <a:rPr lang="en-GB" sz="1100" i="1" dirty="0"/>
              <a:t>Comprehensive mapping of the AOP-Wiki database: identifying biological and disease gaps, submitted Frontiers in Toxicology 2023</a:t>
            </a:r>
          </a:p>
        </p:txBody>
      </p:sp>
      <p:pic>
        <p:nvPicPr>
          <p:cNvPr id="7" name="Picture 6">
            <a:extLst>
              <a:ext uri="{FF2B5EF4-FFF2-40B4-BE49-F238E27FC236}">
                <a16:creationId xmlns:a16="http://schemas.microsoft.com/office/drawing/2014/main" id="{D7FE5523-6C27-FB60-594C-FC9923A21A22}"/>
              </a:ext>
            </a:extLst>
          </p:cNvPr>
          <p:cNvPicPr>
            <a:picLocks noChangeAspect="1"/>
          </p:cNvPicPr>
          <p:nvPr/>
        </p:nvPicPr>
        <p:blipFill>
          <a:blip r:embed="rId3"/>
          <a:stretch>
            <a:fillRect/>
          </a:stretch>
        </p:blipFill>
        <p:spPr>
          <a:xfrm>
            <a:off x="0" y="84650"/>
            <a:ext cx="3261868" cy="1803144"/>
          </a:xfrm>
          <a:prstGeom prst="rect">
            <a:avLst/>
          </a:prstGeom>
        </p:spPr>
      </p:pic>
      <p:pic>
        <p:nvPicPr>
          <p:cNvPr id="8" name="Picture 7">
            <a:extLst>
              <a:ext uri="{FF2B5EF4-FFF2-40B4-BE49-F238E27FC236}">
                <a16:creationId xmlns:a16="http://schemas.microsoft.com/office/drawing/2014/main" id="{34482D45-7D69-391E-59E2-7072CAEAE51E}"/>
              </a:ext>
            </a:extLst>
          </p:cNvPr>
          <p:cNvPicPr>
            <a:picLocks noChangeAspect="1"/>
          </p:cNvPicPr>
          <p:nvPr/>
        </p:nvPicPr>
        <p:blipFill>
          <a:blip r:embed="rId4"/>
          <a:stretch>
            <a:fillRect/>
          </a:stretch>
        </p:blipFill>
        <p:spPr>
          <a:xfrm>
            <a:off x="49826" y="1972444"/>
            <a:ext cx="3180619" cy="1939316"/>
          </a:xfrm>
          <a:prstGeom prst="rect">
            <a:avLst/>
          </a:prstGeom>
        </p:spPr>
      </p:pic>
      <p:sp>
        <p:nvSpPr>
          <p:cNvPr id="9" name="TextBox 8">
            <a:extLst>
              <a:ext uri="{FF2B5EF4-FFF2-40B4-BE49-F238E27FC236}">
                <a16:creationId xmlns:a16="http://schemas.microsoft.com/office/drawing/2014/main" id="{F8A68DB0-FCC3-09EE-8B9E-B3DE86E8CEE1}"/>
              </a:ext>
            </a:extLst>
          </p:cNvPr>
          <p:cNvSpPr txBox="1"/>
          <p:nvPr/>
        </p:nvSpPr>
        <p:spPr>
          <a:xfrm>
            <a:off x="1625603" y="4610102"/>
            <a:ext cx="1205779" cy="523220"/>
          </a:xfrm>
          <a:prstGeom prst="rect">
            <a:avLst/>
          </a:prstGeom>
          <a:noFill/>
        </p:spPr>
        <p:txBody>
          <a:bodyPr wrap="none" rtlCol="0">
            <a:spAutoFit/>
          </a:bodyPr>
          <a:lstStyle/>
          <a:p>
            <a:r>
              <a:rPr lang="en-US" sz="2800" b="1" dirty="0"/>
              <a:t>Cancer</a:t>
            </a:r>
          </a:p>
        </p:txBody>
      </p:sp>
    </p:spTree>
    <p:extLst>
      <p:ext uri="{BB962C8B-B14F-4D97-AF65-F5344CB8AC3E}">
        <p14:creationId xmlns:p14="http://schemas.microsoft.com/office/powerpoint/2010/main" val="1742520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DBE65-9E6B-7D7E-763E-D0992CF5629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1180D9-5F90-8AB0-93AB-E6E70ED24FC6}"/>
              </a:ext>
            </a:extLst>
          </p:cNvPr>
          <p:cNvSpPr txBox="1"/>
          <p:nvPr/>
        </p:nvSpPr>
        <p:spPr>
          <a:xfrm>
            <a:off x="878321" y="2828835"/>
            <a:ext cx="9975295" cy="1200329"/>
          </a:xfrm>
          <a:prstGeom prst="rect">
            <a:avLst/>
          </a:prstGeom>
          <a:noFill/>
        </p:spPr>
        <p:txBody>
          <a:bodyPr wrap="none" rtlCol="0">
            <a:spAutoFit/>
          </a:bodyPr>
          <a:lstStyle/>
          <a:p>
            <a:r>
              <a:rPr lang="en-US" sz="7200" dirty="0"/>
              <a:t>Toolbox for bioinformatics</a:t>
            </a:r>
          </a:p>
        </p:txBody>
      </p:sp>
      <p:sp>
        <p:nvSpPr>
          <p:cNvPr id="4" name="TextBox 3">
            <a:extLst>
              <a:ext uri="{FF2B5EF4-FFF2-40B4-BE49-F238E27FC236}">
                <a16:creationId xmlns:a16="http://schemas.microsoft.com/office/drawing/2014/main" id="{3369DE4C-9F35-85A8-4EAB-1F6103C08176}"/>
              </a:ext>
            </a:extLst>
          </p:cNvPr>
          <p:cNvSpPr txBox="1"/>
          <p:nvPr/>
        </p:nvSpPr>
        <p:spPr>
          <a:xfrm>
            <a:off x="878321" y="839783"/>
            <a:ext cx="4451411" cy="1200329"/>
          </a:xfrm>
          <a:prstGeom prst="rect">
            <a:avLst/>
          </a:prstGeom>
          <a:noFill/>
        </p:spPr>
        <p:txBody>
          <a:bodyPr wrap="none" rtlCol="0">
            <a:spAutoFit/>
          </a:bodyPr>
          <a:lstStyle/>
          <a:p>
            <a:r>
              <a:rPr lang="en-US" sz="7200" dirty="0"/>
              <a:t>Today tasks</a:t>
            </a:r>
          </a:p>
        </p:txBody>
      </p:sp>
      <p:sp>
        <p:nvSpPr>
          <p:cNvPr id="5" name="TextBox 4">
            <a:extLst>
              <a:ext uri="{FF2B5EF4-FFF2-40B4-BE49-F238E27FC236}">
                <a16:creationId xmlns:a16="http://schemas.microsoft.com/office/drawing/2014/main" id="{5715EE92-CEDB-9E7E-BCB5-5BDFA1D942A7}"/>
              </a:ext>
            </a:extLst>
          </p:cNvPr>
          <p:cNvSpPr txBox="1"/>
          <p:nvPr/>
        </p:nvSpPr>
        <p:spPr>
          <a:xfrm>
            <a:off x="999618" y="4817888"/>
            <a:ext cx="2005677" cy="1200329"/>
          </a:xfrm>
          <a:prstGeom prst="rect">
            <a:avLst/>
          </a:prstGeom>
          <a:noFill/>
        </p:spPr>
        <p:txBody>
          <a:bodyPr wrap="none" rtlCol="0">
            <a:spAutoFit/>
          </a:bodyPr>
          <a:lstStyle/>
          <a:p>
            <a:r>
              <a:rPr lang="en-US" sz="7200" dirty="0" err="1"/>
              <a:t>Slido</a:t>
            </a:r>
            <a:endParaRPr lang="en-US" sz="7200" dirty="0"/>
          </a:p>
        </p:txBody>
      </p:sp>
    </p:spTree>
    <p:extLst>
      <p:ext uri="{BB962C8B-B14F-4D97-AF65-F5344CB8AC3E}">
        <p14:creationId xmlns:p14="http://schemas.microsoft.com/office/powerpoint/2010/main" val="409041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1C29B3-DAD6-DD2D-987F-48092F0495FF}"/>
              </a:ext>
            </a:extLst>
          </p:cNvPr>
          <p:cNvSpPr txBox="1"/>
          <p:nvPr/>
        </p:nvSpPr>
        <p:spPr>
          <a:xfrm>
            <a:off x="3319367" y="902350"/>
            <a:ext cx="6097554" cy="369332"/>
          </a:xfrm>
          <a:prstGeom prst="rect">
            <a:avLst/>
          </a:prstGeom>
          <a:noFill/>
        </p:spPr>
        <p:txBody>
          <a:bodyPr wrap="square">
            <a:spAutoFit/>
          </a:bodyPr>
          <a:lstStyle/>
          <a:p>
            <a:r>
              <a:rPr lang="en-GB" dirty="0"/>
              <a:t>https://github.com/bazyliszek/OsloMet2025</a:t>
            </a:r>
          </a:p>
        </p:txBody>
      </p:sp>
      <p:pic>
        <p:nvPicPr>
          <p:cNvPr id="5" name="Picture 4">
            <a:extLst>
              <a:ext uri="{FF2B5EF4-FFF2-40B4-BE49-F238E27FC236}">
                <a16:creationId xmlns:a16="http://schemas.microsoft.com/office/drawing/2014/main" id="{9121D5A1-75B4-2C51-3CDF-AFA092FCFC7C}"/>
              </a:ext>
            </a:extLst>
          </p:cNvPr>
          <p:cNvPicPr>
            <a:picLocks noChangeAspect="1"/>
          </p:cNvPicPr>
          <p:nvPr/>
        </p:nvPicPr>
        <p:blipFill>
          <a:blip r:embed="rId2"/>
          <a:stretch>
            <a:fillRect/>
          </a:stretch>
        </p:blipFill>
        <p:spPr>
          <a:xfrm>
            <a:off x="727788" y="1418253"/>
            <a:ext cx="10403524" cy="5329593"/>
          </a:xfrm>
          <a:prstGeom prst="rect">
            <a:avLst/>
          </a:prstGeom>
        </p:spPr>
      </p:pic>
      <p:sp>
        <p:nvSpPr>
          <p:cNvPr id="6" name="TextBox 5">
            <a:extLst>
              <a:ext uri="{FF2B5EF4-FFF2-40B4-BE49-F238E27FC236}">
                <a16:creationId xmlns:a16="http://schemas.microsoft.com/office/drawing/2014/main" id="{1B5ECC02-3F52-BCB4-D01F-2193CE147105}"/>
              </a:ext>
            </a:extLst>
          </p:cNvPr>
          <p:cNvSpPr txBox="1"/>
          <p:nvPr/>
        </p:nvSpPr>
        <p:spPr>
          <a:xfrm>
            <a:off x="2760509" y="47893"/>
            <a:ext cx="5796908" cy="707886"/>
          </a:xfrm>
          <a:prstGeom prst="rect">
            <a:avLst/>
          </a:prstGeom>
          <a:noFill/>
        </p:spPr>
        <p:txBody>
          <a:bodyPr wrap="none" rtlCol="0">
            <a:spAutoFit/>
          </a:bodyPr>
          <a:lstStyle/>
          <a:p>
            <a:r>
              <a:rPr lang="nb-NO" sz="4000" b="1" dirty="0" err="1"/>
              <a:t>Check</a:t>
            </a:r>
            <a:r>
              <a:rPr lang="nb-NO" sz="4000" b="1" dirty="0"/>
              <a:t> </a:t>
            </a:r>
            <a:r>
              <a:rPr lang="nb-NO" sz="4000" b="1" dirty="0" err="1"/>
              <a:t>your</a:t>
            </a:r>
            <a:r>
              <a:rPr lang="nb-NO" sz="4000" b="1" dirty="0"/>
              <a:t> email for links:</a:t>
            </a:r>
            <a:endParaRPr lang="en-GB" sz="4000" b="1" dirty="0"/>
          </a:p>
        </p:txBody>
      </p:sp>
    </p:spTree>
    <p:extLst>
      <p:ext uri="{BB962C8B-B14F-4D97-AF65-F5344CB8AC3E}">
        <p14:creationId xmlns:p14="http://schemas.microsoft.com/office/powerpoint/2010/main" val="4124911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CE5BC7-7FEC-C259-CFED-416F8446B76C}"/>
              </a:ext>
            </a:extLst>
          </p:cNvPr>
          <p:cNvSpPr txBox="1"/>
          <p:nvPr/>
        </p:nvSpPr>
        <p:spPr>
          <a:xfrm>
            <a:off x="3047048" y="272538"/>
            <a:ext cx="6097904" cy="646331"/>
          </a:xfrm>
          <a:prstGeom prst="rect">
            <a:avLst/>
          </a:prstGeom>
          <a:noFill/>
        </p:spPr>
        <p:txBody>
          <a:bodyPr wrap="square">
            <a:spAutoFit/>
          </a:bodyPr>
          <a:lstStyle/>
          <a:p>
            <a:r>
              <a:rPr lang="en-GB" dirty="0"/>
              <a:t>https://colab.research.google.com/drive/1Mpyixpcu75rwM17OolBFIogP9kBqpw-T?usp=sharing</a:t>
            </a:r>
          </a:p>
        </p:txBody>
      </p:sp>
      <p:sp>
        <p:nvSpPr>
          <p:cNvPr id="6" name="Arrow: Right 5">
            <a:extLst>
              <a:ext uri="{FF2B5EF4-FFF2-40B4-BE49-F238E27FC236}">
                <a16:creationId xmlns:a16="http://schemas.microsoft.com/office/drawing/2014/main" id="{4A979C7A-CC40-A23E-91F0-52DA2CCACEE2}"/>
              </a:ext>
            </a:extLst>
          </p:cNvPr>
          <p:cNvSpPr/>
          <p:nvPr/>
        </p:nvSpPr>
        <p:spPr>
          <a:xfrm>
            <a:off x="1940767" y="413756"/>
            <a:ext cx="783772" cy="3638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37816AD6-D3A3-D6BF-4EB8-56FE6A5AD36D}"/>
              </a:ext>
            </a:extLst>
          </p:cNvPr>
          <p:cNvSpPr txBox="1"/>
          <p:nvPr/>
        </p:nvSpPr>
        <p:spPr>
          <a:xfrm>
            <a:off x="239861" y="413756"/>
            <a:ext cx="1442383" cy="369332"/>
          </a:xfrm>
          <a:prstGeom prst="rect">
            <a:avLst/>
          </a:prstGeom>
          <a:noFill/>
        </p:spPr>
        <p:txBody>
          <a:bodyPr wrap="none" rtlCol="0">
            <a:spAutoFit/>
          </a:bodyPr>
          <a:lstStyle/>
          <a:p>
            <a:r>
              <a:rPr lang="nb-NO" b="1" dirty="0"/>
              <a:t>Make a </a:t>
            </a:r>
            <a:r>
              <a:rPr lang="nb-NO" b="1" dirty="0" err="1"/>
              <a:t>copy</a:t>
            </a:r>
            <a:r>
              <a:rPr lang="nb-NO" b="1" dirty="0"/>
              <a:t> </a:t>
            </a:r>
            <a:endParaRPr lang="en-GB" b="1" dirty="0"/>
          </a:p>
        </p:txBody>
      </p:sp>
      <p:pic>
        <p:nvPicPr>
          <p:cNvPr id="4" name="Picture 3">
            <a:extLst>
              <a:ext uri="{FF2B5EF4-FFF2-40B4-BE49-F238E27FC236}">
                <a16:creationId xmlns:a16="http://schemas.microsoft.com/office/drawing/2014/main" id="{A1A925C1-2B4C-6340-463C-92D9187588B0}"/>
              </a:ext>
            </a:extLst>
          </p:cNvPr>
          <p:cNvPicPr>
            <a:picLocks noChangeAspect="1"/>
          </p:cNvPicPr>
          <p:nvPr/>
        </p:nvPicPr>
        <p:blipFill>
          <a:blip r:embed="rId2"/>
          <a:stretch>
            <a:fillRect/>
          </a:stretch>
        </p:blipFill>
        <p:spPr>
          <a:xfrm>
            <a:off x="961052" y="1263872"/>
            <a:ext cx="9989976" cy="5506747"/>
          </a:xfrm>
          <a:prstGeom prst="rect">
            <a:avLst/>
          </a:prstGeom>
        </p:spPr>
      </p:pic>
    </p:spTree>
    <p:extLst>
      <p:ext uri="{BB962C8B-B14F-4D97-AF65-F5344CB8AC3E}">
        <p14:creationId xmlns:p14="http://schemas.microsoft.com/office/powerpoint/2010/main" val="2578802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CD41AB-F39C-7B67-7C2E-780BBFE87F48}"/>
              </a:ext>
            </a:extLst>
          </p:cNvPr>
          <p:cNvPicPr>
            <a:picLocks noChangeAspect="1"/>
          </p:cNvPicPr>
          <p:nvPr/>
        </p:nvPicPr>
        <p:blipFill>
          <a:blip r:embed="rId2"/>
          <a:stretch>
            <a:fillRect/>
          </a:stretch>
        </p:blipFill>
        <p:spPr>
          <a:xfrm>
            <a:off x="0" y="111492"/>
            <a:ext cx="12192000" cy="6635015"/>
          </a:xfrm>
          <a:prstGeom prst="rect">
            <a:avLst/>
          </a:prstGeom>
        </p:spPr>
      </p:pic>
      <p:sp>
        <p:nvSpPr>
          <p:cNvPr id="4" name="Arrow: Right 3">
            <a:extLst>
              <a:ext uri="{FF2B5EF4-FFF2-40B4-BE49-F238E27FC236}">
                <a16:creationId xmlns:a16="http://schemas.microsoft.com/office/drawing/2014/main" id="{19D90621-F2BE-B1D3-4B07-77D16808CAA2}"/>
              </a:ext>
            </a:extLst>
          </p:cNvPr>
          <p:cNvSpPr/>
          <p:nvPr/>
        </p:nvSpPr>
        <p:spPr>
          <a:xfrm rot="7384576">
            <a:off x="3532509" y="942830"/>
            <a:ext cx="1056054" cy="6220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Right 4">
            <a:extLst>
              <a:ext uri="{FF2B5EF4-FFF2-40B4-BE49-F238E27FC236}">
                <a16:creationId xmlns:a16="http://schemas.microsoft.com/office/drawing/2014/main" id="{4416B6A2-924D-4E7D-5720-23B999284F0B}"/>
              </a:ext>
            </a:extLst>
          </p:cNvPr>
          <p:cNvSpPr/>
          <p:nvPr/>
        </p:nvSpPr>
        <p:spPr>
          <a:xfrm rot="14566280">
            <a:off x="1318726" y="3847323"/>
            <a:ext cx="653143"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65308EBE-ACE9-5692-B68A-BDA16B42C64C}"/>
              </a:ext>
            </a:extLst>
          </p:cNvPr>
          <p:cNvSpPr/>
          <p:nvPr/>
        </p:nvSpPr>
        <p:spPr>
          <a:xfrm rot="14566280">
            <a:off x="1671414" y="2394856"/>
            <a:ext cx="653143"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Right 6">
            <a:extLst>
              <a:ext uri="{FF2B5EF4-FFF2-40B4-BE49-F238E27FC236}">
                <a16:creationId xmlns:a16="http://schemas.microsoft.com/office/drawing/2014/main" id="{69621137-DC4F-AC54-997C-D3E2332E5339}"/>
              </a:ext>
            </a:extLst>
          </p:cNvPr>
          <p:cNvSpPr/>
          <p:nvPr/>
        </p:nvSpPr>
        <p:spPr>
          <a:xfrm rot="6554852">
            <a:off x="833820" y="1408920"/>
            <a:ext cx="653143"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20964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7B3BDC-520F-C744-BBC2-A13D55FFCF57}"/>
              </a:ext>
            </a:extLst>
          </p:cNvPr>
          <p:cNvPicPr>
            <a:picLocks noChangeAspect="1"/>
          </p:cNvPicPr>
          <p:nvPr/>
        </p:nvPicPr>
        <p:blipFill>
          <a:blip r:embed="rId2"/>
          <a:stretch>
            <a:fillRect/>
          </a:stretch>
        </p:blipFill>
        <p:spPr>
          <a:xfrm>
            <a:off x="0" y="0"/>
            <a:ext cx="9309590" cy="6858000"/>
          </a:xfrm>
          <a:prstGeom prst="rect">
            <a:avLst/>
          </a:prstGeom>
        </p:spPr>
      </p:pic>
      <p:sp>
        <p:nvSpPr>
          <p:cNvPr id="2" name="TextBox 1">
            <a:extLst>
              <a:ext uri="{FF2B5EF4-FFF2-40B4-BE49-F238E27FC236}">
                <a16:creationId xmlns:a16="http://schemas.microsoft.com/office/drawing/2014/main" id="{9B039589-1717-26C6-11B4-154BB9BFD053}"/>
              </a:ext>
            </a:extLst>
          </p:cNvPr>
          <p:cNvSpPr txBox="1"/>
          <p:nvPr/>
        </p:nvSpPr>
        <p:spPr>
          <a:xfrm>
            <a:off x="8804210" y="2649521"/>
            <a:ext cx="3138973" cy="2031325"/>
          </a:xfrm>
          <a:prstGeom prst="rect">
            <a:avLst/>
          </a:prstGeom>
          <a:noFill/>
        </p:spPr>
        <p:txBody>
          <a:bodyPr wrap="square">
            <a:spAutoFit/>
          </a:bodyPr>
          <a:lstStyle/>
          <a:p>
            <a:r>
              <a:rPr lang="en-GB" b="1" dirty="0"/>
              <a:t>2. Generate a Binder Link</a:t>
            </a:r>
          </a:p>
          <a:p>
            <a:r>
              <a:rPr lang="en-GB" dirty="0"/>
              <a:t>Once your repository is ready:</a:t>
            </a:r>
          </a:p>
          <a:p>
            <a:pPr>
              <a:buFont typeface="+mj-lt"/>
              <a:buAutoNum type="arabicPeriod"/>
            </a:pPr>
            <a:r>
              <a:rPr lang="en-GB" b="1" dirty="0"/>
              <a:t>Go to Binder:</a:t>
            </a:r>
            <a:endParaRPr lang="en-GB" dirty="0"/>
          </a:p>
          <a:p>
            <a:pPr marL="742950" lvl="1" indent="-285750">
              <a:buFont typeface="+mj-lt"/>
              <a:buAutoNum type="arabicPeriod"/>
            </a:pPr>
            <a:r>
              <a:rPr lang="en-GB" dirty="0"/>
              <a:t>Visit </a:t>
            </a:r>
            <a:r>
              <a:rPr lang="en-GB" dirty="0">
                <a:hlinkClick r:id="rId3"/>
              </a:rPr>
              <a:t>https://mybinder.org/</a:t>
            </a:r>
            <a:endParaRPr lang="en-GB" dirty="0"/>
          </a:p>
          <a:p>
            <a:pPr>
              <a:buFont typeface="+mj-lt"/>
              <a:buAutoNum type="arabicPeriod"/>
            </a:pPr>
            <a:r>
              <a:rPr lang="en-GB" b="1" dirty="0"/>
              <a:t>Enter Your GitHub Repository URL:</a:t>
            </a:r>
            <a:endParaRPr lang="en-GB" dirty="0"/>
          </a:p>
        </p:txBody>
      </p:sp>
    </p:spTree>
    <p:extLst>
      <p:ext uri="{BB962C8B-B14F-4D97-AF65-F5344CB8AC3E}">
        <p14:creationId xmlns:p14="http://schemas.microsoft.com/office/powerpoint/2010/main" val="4190029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BAB42C-8E02-4A46-400E-3184ACF3A7E1}"/>
              </a:ext>
            </a:extLst>
          </p:cNvPr>
          <p:cNvPicPr>
            <a:picLocks noChangeAspect="1"/>
          </p:cNvPicPr>
          <p:nvPr/>
        </p:nvPicPr>
        <p:blipFill>
          <a:blip r:embed="rId2"/>
          <a:stretch>
            <a:fillRect/>
          </a:stretch>
        </p:blipFill>
        <p:spPr>
          <a:xfrm>
            <a:off x="670560" y="702332"/>
            <a:ext cx="10850880" cy="5805053"/>
          </a:xfrm>
          <a:prstGeom prst="rect">
            <a:avLst/>
          </a:prstGeom>
        </p:spPr>
      </p:pic>
    </p:spTree>
    <p:extLst>
      <p:ext uri="{BB962C8B-B14F-4D97-AF65-F5344CB8AC3E}">
        <p14:creationId xmlns:p14="http://schemas.microsoft.com/office/powerpoint/2010/main" val="17335334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1546</Words>
  <Application>Microsoft Office PowerPoint</Application>
  <PresentationFormat>Widescreen</PresentationFormat>
  <Paragraphs>164</Paragraphs>
  <Slides>38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38</vt:i4>
      </vt:variant>
    </vt:vector>
  </HeadingPairs>
  <TitlesOfParts>
    <vt:vector size="47" baseType="lpstr">
      <vt:lpstr>Arial</vt:lpstr>
      <vt:lpstr>Calibri</vt:lpstr>
      <vt:lpstr>Calibri Light</vt:lpstr>
      <vt:lpstr>Roboto</vt:lpstr>
      <vt:lpstr>Söhne</vt:lpstr>
      <vt:lpstr>Times New Roman</vt:lpstr>
      <vt:lpstr>Office Theme</vt:lpstr>
      <vt:lpstr>Prism9.Document</vt:lpstr>
      <vt:lpstr>Prism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Marcin Wlodzimierz Wojewodzic</dc:creator>
  <cp:lastModifiedBy>Marcin Wlodzimierz Wojewodzic</cp:lastModifiedBy>
  <cp:revision>53</cp:revision>
  <dcterms:created xsi:type="dcterms:W3CDTF">2023-10-02T07:44:27Z</dcterms:created>
  <dcterms:modified xsi:type="dcterms:W3CDTF">2025-03-07T08:15:59Z</dcterms:modified>
</cp:coreProperties>
</file>